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0"/>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68" r:id="rId15"/>
    <p:sldId id="274" r:id="rId16"/>
    <p:sldId id="269" r:id="rId17"/>
    <p:sldId id="275" r:id="rId18"/>
    <p:sldId id="271" r:id="rId19"/>
    <p:sldId id="272" r:id="rId20"/>
    <p:sldId id="276"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25" r:id="rId44"/>
    <p:sldId id="301" r:id="rId45"/>
    <p:sldId id="302" r:id="rId46"/>
    <p:sldId id="303" r:id="rId47"/>
    <p:sldId id="304" r:id="rId48"/>
    <p:sldId id="305" r:id="rId49"/>
    <p:sldId id="306" r:id="rId50"/>
    <p:sldId id="307" r:id="rId51"/>
    <p:sldId id="326"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8A477207-CF85-4C57-B045-77ADAEF5C47E}">
          <p14:sldIdLst>
            <p14:sldId id="256"/>
          </p14:sldIdLst>
        </p14:section>
        <p14:section name="Mô tả bài toán" id="{CAE83D19-604F-4FB7-BD21-DFF297BAB023}">
          <p14:sldIdLst>
            <p14:sldId id="257"/>
          </p14:sldIdLst>
        </p14:section>
        <p14:section name="Best First Search" id="{F8C1E4AD-34BF-4248-9479-94E271714FD3}">
          <p14:sldIdLst>
            <p14:sldId id="259"/>
            <p14:sldId id="258"/>
            <p14:sldId id="260"/>
            <p14:sldId id="261"/>
          </p14:sldIdLst>
        </p14:section>
        <p14:section name="Best First Search - 2" id="{5D278A7D-0DFA-4AE0-BA54-28671595BA43}">
          <p14:sldIdLst>
            <p14:sldId id="262"/>
            <p14:sldId id="263"/>
          </p14:sldIdLst>
        </p14:section>
        <p14:section name="AT (Algorithm for Tree)" id="{EF1988D1-1C95-4748-AB9E-D593DC81CD0C}">
          <p14:sldIdLst>
            <p14:sldId id="264"/>
            <p14:sldId id="265"/>
            <p14:sldId id="266"/>
            <p14:sldId id="267"/>
            <p14:sldId id="273"/>
            <p14:sldId id="268"/>
            <p14:sldId id="274"/>
            <p14:sldId id="269"/>
            <p14:sldId id="275"/>
          </p14:sldIdLst>
        </p14:section>
        <p14:section name="Cost Minimazation Search (CMS)" id="{B873D696-7E86-4F47-836C-48AE102B0FFD}">
          <p14:sldIdLst>
            <p14:sldId id="271"/>
            <p14:sldId id="272"/>
            <p14:sldId id="276"/>
            <p14:sldId id="277"/>
            <p14:sldId id="278"/>
            <p14:sldId id="279"/>
          </p14:sldIdLst>
        </p14:section>
        <p14:section name="AKT" id="{C29E69CD-0601-4F11-A2DA-4C096AF4E09E}">
          <p14:sldIdLst>
            <p14:sldId id="280"/>
            <p14:sldId id="282"/>
            <p14:sldId id="281"/>
            <p14:sldId id="283"/>
            <p14:sldId id="284"/>
            <p14:sldId id="285"/>
            <p14:sldId id="286"/>
            <p14:sldId id="287"/>
            <p14:sldId id="288"/>
          </p14:sldIdLst>
        </p14:section>
        <p14:section name="A*" id="{AAEF1C2E-2FC3-40BE-A228-74EF237CB3D0}">
          <p14:sldIdLst>
            <p14:sldId id="289"/>
            <p14:sldId id="290"/>
            <p14:sldId id="291"/>
          </p14:sldIdLst>
        </p14:section>
        <p14:section name="A* ví dụ 1" id="{A0582DBE-EE73-439B-97EE-9FF82EF85A6C}">
          <p14:sldIdLst>
            <p14:sldId id="292"/>
            <p14:sldId id="293"/>
            <p14:sldId id="294"/>
            <p14:sldId id="295"/>
          </p14:sldIdLst>
        </p14:section>
        <p14:section name="A* ví dụ 2" id="{DC7728EC-A385-46FA-9EC2-5F6DA685E2A7}">
          <p14:sldIdLst>
            <p14:sldId id="296"/>
            <p14:sldId id="297"/>
            <p14:sldId id="298"/>
            <p14:sldId id="325"/>
            <p14:sldId id="301"/>
          </p14:sldIdLst>
        </p14:section>
        <p14:section name="A* - ví dụ 3" id="{CB8EA831-0834-42D3-B3A2-2FE352DF3FB1}">
          <p14:sldIdLst>
            <p14:sldId id="302"/>
            <p14:sldId id="303"/>
            <p14:sldId id="304"/>
            <p14:sldId id="305"/>
            <p14:sldId id="306"/>
            <p14:sldId id="307"/>
            <p14:sldId id="326"/>
            <p14:sldId id="308"/>
          </p14:sldIdLst>
        </p14:section>
        <p14:section name="Nhanh-can" id="{AA533DF7-5833-405C-862A-C9D8434ED9A8}">
          <p14:sldIdLst>
            <p14:sldId id="309"/>
            <p14:sldId id="310"/>
          </p14:sldIdLst>
        </p14:section>
        <p14:section name="Nhánh cận - ví dụ 1" id="{9380951B-1ECE-4FAB-8130-D6FD1AA26C1E}">
          <p14:sldIdLst>
            <p14:sldId id="311"/>
            <p14:sldId id="312"/>
            <p14:sldId id="313"/>
            <p14:sldId id="314"/>
            <p14:sldId id="315"/>
            <p14:sldId id="316"/>
            <p14:sldId id="317"/>
            <p14:sldId id="318"/>
            <p14:sldId id="319"/>
          </p14:sldIdLst>
        </p14:section>
        <p14:section name="Nhánh cận - ví dụ 2" id="{B888EC20-BCBB-460E-A93D-72AA90A74437}">
          <p14:sldIdLst>
            <p14:sldId id="320"/>
            <p14:sldId id="321"/>
            <p14:sldId id="322"/>
            <p14:sldId id="323"/>
            <p14:sldId id="324"/>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FF00"/>
    <a:srgbClr val="FFA100"/>
    <a:srgbClr val="FFBF00"/>
    <a:srgbClr val="E3B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6" autoAdjust="0"/>
    <p:restoredTop sz="94660"/>
  </p:normalViewPr>
  <p:slideViewPr>
    <p:cSldViewPr>
      <p:cViewPr varScale="1">
        <p:scale>
          <a:sx n="72" d="100"/>
          <a:sy n="72" d="100"/>
        </p:scale>
        <p:origin x="280" y="360"/>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04.10.2023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6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15488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17936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50460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31966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6857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76728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29341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39892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37011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16433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32862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47319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77354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375937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35080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422827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514556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26311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3279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00882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243419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558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324751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143828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3594514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720685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52361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913009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390707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28671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1544859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99934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44113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1353942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3056252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4172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081830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2926845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849060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3975376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382515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75489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3522417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2031910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148606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4229100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394584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1623814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162912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3224266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3924514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37275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200403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1189892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1896245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2325879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630862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464902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637397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2170960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32916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9623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134440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1601224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10/4/23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10/4/23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10/4/23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10/4/23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10/4/23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10/4/23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10/4/23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5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en-US" sz="4800" spc="-10">
                <a:solidFill>
                  <a:srgbClr val="FFFFFF"/>
                </a:solidFill>
                <a:cs typeface="Source Sans Pro Light"/>
              </a:rPr>
              <a:t>Chương 4. CÁC PHƯƠNG PHÁP TÌM KIẾM HEURISTIC</a:t>
            </a:r>
            <a:endParaRPr sz="48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1971787"/>
                <a:ext cx="16916400" cy="803816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Bước 1: </a:t>
                </a:r>
                <a:r>
                  <a:rPr lang="en-US" sz="3600" spc="-5" dirty="0" err="1"/>
                  <a:t>Chọn</a:t>
                </a:r>
                <a:r>
                  <a:rPr lang="en-US" sz="3600" spc="-5" dirty="0"/>
                  <a:t> s = </a:t>
                </a:r>
                <a:r>
                  <a:rPr lang="en-US" sz="3600" spc="-5" dirty="0" err="1"/>
                  <a:t>đỉnh</a:t>
                </a:r>
                <a:r>
                  <a:rPr lang="en-US" sz="3600" spc="-5" dirty="0"/>
                  <a:t> </a:t>
                </a:r>
                <a:r>
                  <a:rPr lang="en-US" sz="3600" spc="-5" dirty="0" err="1"/>
                  <a:t>xuất</a:t>
                </a:r>
                <a:r>
                  <a:rPr lang="en-US" sz="3600" spc="-5" dirty="0"/>
                  <a:t> </a:t>
                </a:r>
                <a:r>
                  <a:rPr lang="en-US" sz="3600" spc="-5" dirty="0" err="1"/>
                  <a:t>phát</a:t>
                </a:r>
                <a:r>
                  <a:rPr lang="en-US" sz="3600" spc="-5" dirty="0"/>
                  <a:t>; g(s)=0</a:t>
                </a:r>
              </a:p>
              <a:p>
                <a:pPr marL="583565" marR="5080" indent="-571500" algn="just">
                  <a:lnSpc>
                    <a:spcPct val="130000"/>
                  </a:lnSpc>
                  <a:buFont typeface="Wingdings" panose="05000000000000000000" pitchFamily="2" charset="2"/>
                  <a:buChar char="§"/>
                </a:pPr>
                <a:r>
                  <a:rPr lang="en-US" sz="3600" spc="-5" dirty="0" err="1"/>
                  <a:t>Bước</a:t>
                </a:r>
                <a:r>
                  <a:rPr lang="en-US" sz="3600" spc="-5" dirty="0"/>
                  <a:t> 2: </a:t>
                </a:r>
                <a:r>
                  <a:rPr lang="en-US" sz="3600" spc="-5" dirty="0" err="1"/>
                  <a:t>Chọn</a:t>
                </a:r>
                <a:r>
                  <a:rPr lang="en-US" sz="3600" spc="-5" dirty="0"/>
                  <a:t> 1 </a:t>
                </a:r>
                <a:r>
                  <a:rPr lang="en-US" sz="3600" spc="-5" dirty="0" err="1"/>
                  <a:t>đỉnh</a:t>
                </a:r>
                <a:r>
                  <a:rPr lang="en-US" sz="3600" spc="-5" dirty="0"/>
                  <a:t> </a:t>
                </a:r>
                <a:r>
                  <a:rPr lang="en-US" sz="3600" spc="-5" dirty="0" err="1"/>
                  <a:t>từ</a:t>
                </a:r>
                <a:r>
                  <a:rPr lang="en-US" sz="3600" spc="-5" dirty="0"/>
                  <a:t> </a:t>
                </a:r>
                <a:r>
                  <a:rPr lang="en-US" sz="3600" spc="-5" dirty="0" err="1"/>
                  <a:t>tập</a:t>
                </a:r>
                <a:r>
                  <a:rPr lang="en-US" sz="3600" spc="-5" dirty="0"/>
                  <a:t> OPEN: =n, </a:t>
                </a:r>
                <a:r>
                  <a:rPr lang="en-US" sz="3600" spc="-5" dirty="0" err="1"/>
                  <a:t>có</a:t>
                </a:r>
                <a:r>
                  <a:rPr lang="en-US" sz="3600" spc="-5" dirty="0"/>
                  <a:t> g(n) = min</a:t>
                </a:r>
              </a:p>
              <a:p>
                <a:pPr marL="1497965" marR="5080" lvl="2" indent="-571500" algn="just">
                  <a:lnSpc>
                    <a:spcPct val="130000"/>
                  </a:lnSpc>
                  <a:buFont typeface="Wingdings" panose="05000000000000000000" pitchFamily="2" charset="2"/>
                  <a:buChar char="§"/>
                </a:pPr>
                <a:r>
                  <a:rPr lang="en-US" sz="3600" spc="-5" dirty="0"/>
                  <a:t>2.1. </a:t>
                </a:r>
                <a:r>
                  <a:rPr lang="en-US" sz="3600" spc="-5" dirty="0" err="1"/>
                  <a:t>Nếu</a:t>
                </a:r>
                <a:r>
                  <a:rPr lang="en-US" sz="3600" spc="-5" dirty="0"/>
                  <a:t> n </a:t>
                </a:r>
                <a:r>
                  <a:rPr lang="en-US" sz="3600" spc="-5" dirty="0">
                    <a:sym typeface="Symbol" panose="05050102010706020507" pitchFamily="18" charset="2"/>
                  </a:rPr>
                  <a:t> </a:t>
                </a:r>
                <a:r>
                  <a:rPr lang="en-US" sz="3600" spc="-5" dirty="0" err="1">
                    <a:sym typeface="Symbol" panose="05050102010706020507" pitchFamily="18" charset="2"/>
                  </a:rPr>
                  <a:t>đích</a:t>
                </a:r>
                <a:r>
                  <a:rPr lang="en-US" sz="3600" spc="-5" dirty="0">
                    <a:sym typeface="Symbol" panose="05050102010706020507" pitchFamily="18" charset="2"/>
                  </a:rPr>
                  <a:t>: </a:t>
                </a:r>
                <a:r>
                  <a:rPr lang="en-US" sz="3600" spc="-5" dirty="0" err="1">
                    <a:sym typeface="Symbol" panose="05050102010706020507" pitchFamily="18" charset="2"/>
                  </a:rPr>
                  <a:t>đường</a:t>
                </a:r>
                <a:r>
                  <a:rPr lang="en-US" sz="3600" spc="-5" dirty="0">
                    <a:sym typeface="Symbol" panose="05050102010706020507" pitchFamily="18" charset="2"/>
                  </a:rPr>
                  <a:t> </a:t>
                </a:r>
                <a:r>
                  <a:rPr lang="en-US" sz="3600" spc="-5" dirty="0" err="1">
                    <a:sym typeface="Symbol" panose="05050102010706020507" pitchFamily="18" charset="2"/>
                  </a:rPr>
                  <a:t>đi</a:t>
                </a:r>
                <a:r>
                  <a:rPr lang="en-US" sz="3600" spc="-5" dirty="0">
                    <a:sym typeface="Symbol" panose="05050102010706020507" pitchFamily="18" charset="2"/>
                  </a:rPr>
                  <a:t> </a:t>
                </a:r>
                <a:r>
                  <a:rPr lang="en-US" sz="3600" spc="-5" dirty="0" err="1">
                    <a:sym typeface="Symbol" panose="05050102010706020507" pitchFamily="18" charset="2"/>
                  </a:rPr>
                  <a:t>từ</a:t>
                </a:r>
                <a:r>
                  <a:rPr lang="en-US" sz="3600" spc="-5" dirty="0">
                    <a:sym typeface="Symbol" panose="05050102010706020507" pitchFamily="18" charset="2"/>
                  </a:rPr>
                  <a:t> s </a:t>
                </a:r>
                <a:r>
                  <a:rPr lang="en-US" sz="3600" spc="-5" dirty="0">
                    <a:sym typeface="Wingdings" panose="05000000000000000000" pitchFamily="2" charset="2"/>
                  </a:rPr>
                  <a:t> n </a:t>
                </a:r>
                <a:r>
                  <a:rPr lang="en-US" sz="3600" spc="-5" dirty="0" err="1">
                    <a:sym typeface="Wingdings" panose="05000000000000000000" pitchFamily="2" charset="2"/>
                  </a:rPr>
                  <a:t>là</a:t>
                </a:r>
                <a:r>
                  <a:rPr lang="en-US" sz="3600" spc="-5" dirty="0">
                    <a:sym typeface="Wingdings" panose="05000000000000000000" pitchFamily="2" charset="2"/>
                  </a:rPr>
                  <a:t> </a:t>
                </a:r>
                <a:r>
                  <a:rPr lang="en-US" sz="3600" spc="-5" dirty="0" err="1">
                    <a:sym typeface="Wingdings" panose="05000000000000000000" pitchFamily="2" charset="2"/>
                  </a:rPr>
                  <a:t>tối</a:t>
                </a:r>
                <a:r>
                  <a:rPr lang="en-US" sz="3600" spc="-5" dirty="0">
                    <a:sym typeface="Wingdings" panose="05000000000000000000" pitchFamily="2" charset="2"/>
                  </a:rPr>
                  <a:t> </a:t>
                </a:r>
                <a:r>
                  <a:rPr lang="en-US" sz="3600" spc="-5" dirty="0" err="1">
                    <a:sym typeface="Wingdings" panose="05000000000000000000" pitchFamily="2" charset="2"/>
                  </a:rPr>
                  <a:t>ưu</a:t>
                </a:r>
                <a:endParaRPr lang="en-US" sz="3600" spc="-5" dirty="0">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2.2. </a:t>
                </a:r>
                <a:r>
                  <a:rPr lang="en-US" sz="3600" spc="-5" dirty="0" err="1">
                    <a:sym typeface="Wingdings" panose="05000000000000000000" pitchFamily="2" charset="2"/>
                  </a:rPr>
                  <a:t>Nếu</a:t>
                </a:r>
                <a:r>
                  <a:rPr lang="en-US" sz="3600" spc="-5" dirty="0">
                    <a:sym typeface="Wingdings" panose="05000000000000000000" pitchFamily="2" charset="2"/>
                  </a:rPr>
                  <a:t> OPEN = </a:t>
                </a:r>
                <a:r>
                  <a:rPr lang="en-US" sz="3600" spc="-5" dirty="0">
                    <a:sym typeface="Symbol" panose="05050102010706020507" pitchFamily="18" charset="2"/>
                  </a:rPr>
                  <a:t>: </a:t>
                </a:r>
                <a:r>
                  <a:rPr lang="en-US" sz="3600" spc="-5" dirty="0" err="1">
                    <a:sym typeface="Symbol" panose="05050102010706020507" pitchFamily="18" charset="2"/>
                  </a:rPr>
                  <a:t>không</a:t>
                </a:r>
                <a:r>
                  <a:rPr lang="en-US" sz="3600" spc="-5" dirty="0">
                    <a:sym typeface="Symbol" panose="05050102010706020507" pitchFamily="18" charset="2"/>
                  </a:rPr>
                  <a:t> </a:t>
                </a:r>
                <a:r>
                  <a:rPr lang="en-US" sz="3600" spc="-5" dirty="0" err="1">
                    <a:sym typeface="Symbol" panose="05050102010706020507" pitchFamily="18" charset="2"/>
                  </a:rPr>
                  <a:t>tìm</a:t>
                </a:r>
                <a:r>
                  <a:rPr lang="en-US" sz="3600" spc="-5" dirty="0">
                    <a:sym typeface="Symbol" panose="05050102010706020507" pitchFamily="18" charset="2"/>
                  </a:rPr>
                  <a:t> </a:t>
                </a:r>
                <a:r>
                  <a:rPr lang="en-US" sz="3600" spc="-5" dirty="0" err="1">
                    <a:sym typeface="Symbol" panose="05050102010706020507" pitchFamily="18" charset="2"/>
                  </a:rPr>
                  <a:t>thấy</a:t>
                </a:r>
                <a:r>
                  <a:rPr lang="en-US" sz="3600" spc="-5" dirty="0">
                    <a:sym typeface="Symbol" panose="05050102010706020507" pitchFamily="18" charset="2"/>
                  </a:rPr>
                  <a:t> </a:t>
                </a:r>
                <a:r>
                  <a:rPr lang="en-US" sz="3600" spc="-5" dirty="0" err="1">
                    <a:sym typeface="Symbol" panose="05050102010706020507" pitchFamily="18" charset="2"/>
                  </a:rPr>
                  <a:t>đường</a:t>
                </a:r>
                <a:r>
                  <a:rPr lang="en-US" sz="3600" spc="-5" dirty="0">
                    <a:sym typeface="Symbol" panose="05050102010706020507" pitchFamily="18" charset="2"/>
                  </a:rPr>
                  <a:t> </a:t>
                </a:r>
                <a:r>
                  <a:rPr lang="en-US" sz="3600" spc="-5" dirty="0" err="1">
                    <a:sym typeface="Symbol" panose="05050102010706020507" pitchFamily="18" charset="2"/>
                  </a:rPr>
                  <a:t>đi</a:t>
                </a:r>
                <a:endParaRPr lang="en-US" sz="36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2.3. </a:t>
                </a:r>
                <a:r>
                  <a:rPr lang="en-US" sz="3600" spc="-5" dirty="0" err="1">
                    <a:sym typeface="Symbol" panose="05050102010706020507" pitchFamily="18" charset="2"/>
                  </a:rPr>
                  <a:t>Nếu</a:t>
                </a:r>
                <a:r>
                  <a:rPr lang="en-US" sz="3600" spc="-5" dirty="0">
                    <a:sym typeface="Symbol" panose="05050102010706020507" pitchFamily="18" charset="2"/>
                  </a:rPr>
                  <a:t>  </a:t>
                </a:r>
                <a:r>
                  <a:rPr lang="en-US" sz="3600" spc="-5" dirty="0" err="1">
                    <a:sym typeface="Symbol" panose="05050102010706020507" pitchFamily="18" charset="2"/>
                  </a:rPr>
                  <a:t>nhiều</a:t>
                </a:r>
                <a:r>
                  <a:rPr lang="en-US" sz="3600" spc="-5" dirty="0">
                    <a:sym typeface="Symbol" panose="05050102010706020507" pitchFamily="18" charset="2"/>
                  </a:rPr>
                  <a:t> </a:t>
                </a:r>
                <a:r>
                  <a:rPr lang="en-US" sz="3600" spc="-5" dirty="0" err="1">
                    <a:sym typeface="Symbol" panose="05050102010706020507" pitchFamily="18" charset="2"/>
                  </a:rPr>
                  <a:t>hơn</a:t>
                </a:r>
                <a:r>
                  <a:rPr lang="en-US" sz="3600" spc="-5" dirty="0">
                    <a:sym typeface="Symbol" panose="05050102010706020507" pitchFamily="18" charset="2"/>
                  </a:rPr>
                  <a:t> 1 </a:t>
                </a:r>
                <a:r>
                  <a:rPr lang="en-US" sz="3600" spc="-5" dirty="0" err="1">
                    <a:sym typeface="Symbol" panose="05050102010706020507" pitchFamily="18" charset="2"/>
                  </a:rPr>
                  <a:t>đỉnh</a:t>
                </a:r>
                <a:r>
                  <a:rPr lang="en-US" sz="3600" spc="-5" dirty="0">
                    <a:sym typeface="Symbol" panose="05050102010706020507" pitchFamily="18" charset="2"/>
                  </a:rPr>
                  <a:t> n </a:t>
                </a:r>
                <a:r>
                  <a:rPr lang="en-US" sz="3600" spc="-5" dirty="0" err="1">
                    <a:sym typeface="Symbol" panose="05050102010706020507" pitchFamily="18" charset="2"/>
                  </a:rPr>
                  <a:t>có</a:t>
                </a:r>
                <a:r>
                  <a:rPr lang="en-US" sz="3600" spc="-5" dirty="0">
                    <a:sym typeface="Symbol" panose="05050102010706020507" pitchFamily="18" charset="2"/>
                  </a:rPr>
                  <a:t> g(n) = min:</a:t>
                </a:r>
              </a:p>
              <a:p>
                <a:pPr marL="2412365" marR="5080" lvl="4" indent="-571500" algn="just">
                  <a:lnSpc>
                    <a:spcPct val="130000"/>
                  </a:lnSpc>
                  <a:buFont typeface="Wingdings" panose="05000000000000000000" pitchFamily="2" charset="2"/>
                  <a:buChar char="§"/>
                </a:pPr>
                <a:r>
                  <a:rPr lang="en-US" sz="3200" spc="-5" dirty="0" err="1">
                    <a:sym typeface="Symbol" panose="05050102010706020507" pitchFamily="18" charset="2"/>
                  </a:rPr>
                  <a:t>Chọn</a:t>
                </a:r>
                <a:r>
                  <a:rPr lang="en-US" sz="3200" spc="-5" dirty="0">
                    <a:sym typeface="Symbol" panose="05050102010706020507" pitchFamily="18" charset="2"/>
                  </a:rPr>
                  <a:t> </a:t>
                </a:r>
                <a:r>
                  <a:rPr lang="en-US" sz="3200" spc="-5" dirty="0" err="1">
                    <a:sym typeface="Symbol" panose="05050102010706020507" pitchFamily="18" charset="2"/>
                  </a:rPr>
                  <a:t>ngẫu</a:t>
                </a:r>
                <a:r>
                  <a:rPr lang="en-US" sz="3200" spc="-5" dirty="0">
                    <a:sym typeface="Symbol" panose="05050102010706020507" pitchFamily="18" charset="2"/>
                  </a:rPr>
                  <a:t> </a:t>
                </a:r>
                <a:r>
                  <a:rPr lang="en-US" sz="3200" spc="-5" dirty="0" err="1">
                    <a:sym typeface="Symbol" panose="05050102010706020507" pitchFamily="18" charset="2"/>
                  </a:rPr>
                  <a:t>nhiên</a:t>
                </a:r>
                <a:r>
                  <a:rPr lang="en-US" sz="3200" spc="-5" dirty="0">
                    <a:sym typeface="Symbol" panose="05050102010706020507" pitchFamily="18" charset="2"/>
                  </a:rPr>
                  <a:t> </a:t>
                </a:r>
                <a:r>
                  <a:rPr lang="en-US" sz="3200" spc="-5" dirty="0" err="1">
                    <a:sym typeface="Symbol" panose="05050102010706020507" pitchFamily="18" charset="2"/>
                  </a:rPr>
                  <a:t>một</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 n</a:t>
                </a:r>
              </a:p>
              <a:p>
                <a:pPr marL="583565" marR="5080" indent="-571500" algn="just">
                  <a:lnSpc>
                    <a:spcPct val="130000"/>
                  </a:lnSpc>
                  <a:buFont typeface="Wingdings" panose="05000000000000000000" pitchFamily="2" charset="2"/>
                  <a:buChar char="§"/>
                </a:pPr>
                <a:r>
                  <a:rPr lang="en-US" sz="3200" spc="-5" dirty="0" err="1">
                    <a:sym typeface="Symbol" panose="05050102010706020507" pitchFamily="18" charset="2"/>
                  </a:rPr>
                  <a:t>Bước</a:t>
                </a:r>
                <a:r>
                  <a:rPr lang="en-US" sz="3200" spc="-5" dirty="0">
                    <a:sym typeface="Symbol" panose="05050102010706020507" pitchFamily="18" charset="2"/>
                  </a:rPr>
                  <a:t> 3: </a:t>
                </a:r>
                <a:r>
                  <a:rPr lang="en-US" sz="3200" spc="-5" dirty="0" err="1">
                    <a:sym typeface="Symbol" panose="05050102010706020507" pitchFamily="18" charset="2"/>
                  </a:rPr>
                  <a:t>Đưa</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a:t>
                </a:r>
                <a:r>
                  <a:rPr lang="en-US" sz="3200" spc="-5" dirty="0" err="1">
                    <a:sym typeface="Symbol" panose="05050102010706020507" pitchFamily="18" charset="2"/>
                  </a:rPr>
                  <a:t>đã</a:t>
                </a:r>
                <a:r>
                  <a:rPr lang="en-US" sz="3200" spc="-5" dirty="0">
                    <a:sym typeface="Symbol" panose="05050102010706020507" pitchFamily="18" charset="2"/>
                  </a:rPr>
                  <a:t> </a:t>
                </a:r>
                <a:r>
                  <a:rPr lang="en-US" sz="3200" spc="-5" dirty="0" err="1">
                    <a:sym typeface="Symbol" panose="05050102010706020507" pitchFamily="18" charset="2"/>
                  </a:rPr>
                  <a:t>duyệt</a:t>
                </a:r>
                <a:r>
                  <a:rPr lang="en-US" sz="3200" spc="-5" dirty="0">
                    <a:sym typeface="Symbol" panose="05050102010706020507" pitchFamily="18" charset="2"/>
                  </a:rPr>
                  <a:t> </a:t>
                </a:r>
                <a:r>
                  <a:rPr lang="en-US" sz="3200" spc="-5" dirty="0" err="1">
                    <a:sym typeface="Symbol" panose="05050102010706020507" pitchFamily="18" charset="2"/>
                  </a:rPr>
                  <a:t>vào</a:t>
                </a:r>
                <a:r>
                  <a:rPr lang="en-US" sz="3200" spc="-5" dirty="0">
                    <a:sym typeface="Symbol" panose="05050102010706020507" pitchFamily="18" charset="2"/>
                  </a:rPr>
                  <a:t> CLOSE, </a:t>
                </a:r>
                <a:r>
                  <a:rPr lang="en-US" sz="3200" spc="-5" dirty="0" err="1">
                    <a:sym typeface="Symbol" panose="05050102010706020507" pitchFamily="18" charset="2"/>
                  </a:rPr>
                  <a:t>tạo</a:t>
                </a:r>
                <a:r>
                  <a:rPr lang="en-US" sz="3200" spc="-5" dirty="0">
                    <a:sym typeface="Symbol" panose="05050102010706020507" pitchFamily="18" charset="2"/>
                  </a:rPr>
                  <a:t> (n): </a:t>
                </a:r>
                <a:r>
                  <a:rPr lang="en-US" sz="3200" spc="-5" dirty="0" err="1">
                    <a:sym typeface="Symbol" panose="05050102010706020507" pitchFamily="18" charset="2"/>
                  </a:rPr>
                  <a:t>các</a:t>
                </a:r>
                <a:r>
                  <a:rPr lang="en-US" sz="3200" spc="-5" dirty="0">
                    <a:sym typeface="Symbol" panose="05050102010706020507" pitchFamily="18" charset="2"/>
                  </a:rPr>
                  <a:t> </a:t>
                </a:r>
                <a:r>
                  <a:rPr lang="en-US" sz="3200" spc="-5" dirty="0" err="1">
                    <a:sym typeface="Symbol" panose="05050102010706020507" pitchFamily="18" charset="2"/>
                  </a:rPr>
                  <a:t>đỉnh</a:t>
                </a:r>
                <a:r>
                  <a:rPr lang="en-US" sz="3200" spc="-5" dirty="0">
                    <a:sym typeface="Symbol" panose="05050102010706020507" pitchFamily="18" charset="2"/>
                  </a:rPr>
                  <a:t> </a:t>
                </a:r>
                <a:r>
                  <a:rPr lang="en-US" sz="3200" spc="-5" dirty="0" err="1">
                    <a:sym typeface="Symbol" panose="05050102010706020507" pitchFamily="18" charset="2"/>
                  </a:rPr>
                  <a:t>mà</a:t>
                </a:r>
                <a:r>
                  <a:rPr lang="en-US" sz="3200" spc="-5" dirty="0">
                    <a:sym typeface="Symbol" panose="05050102010706020507" pitchFamily="18" charset="2"/>
                  </a:rPr>
                  <a:t> n </a:t>
                </a:r>
                <a:r>
                  <a:rPr lang="en-US" sz="3200" spc="-5" dirty="0" err="1">
                    <a:sym typeface="Symbol" panose="05050102010706020507" pitchFamily="18" charset="2"/>
                  </a:rPr>
                  <a:t>trỏ</a:t>
                </a:r>
                <a:r>
                  <a:rPr lang="en-US" sz="3200" spc="-5" dirty="0">
                    <a:sym typeface="Symbol" panose="05050102010706020507" pitchFamily="18" charset="2"/>
                  </a:rPr>
                  <a:t> </a:t>
                </a:r>
                <a:r>
                  <a:rPr lang="en-US" sz="3200" spc="-5" dirty="0" err="1">
                    <a:sym typeface="Symbol" panose="05050102010706020507" pitchFamily="18" charset="2"/>
                  </a:rPr>
                  <a:t>tới</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for </a:t>
                </a:r>
                <a:r>
                  <a:rPr lang="en-US" sz="3200" spc="-5" dirty="0" err="1">
                    <a:sym typeface="Symbol" panose="05050102010706020507" pitchFamily="18" charset="2"/>
                  </a:rPr>
                  <a:t>mỗi</a:t>
                </a:r>
                <a:r>
                  <a:rPr lang="en-US" sz="3200" spc="-5" dirty="0">
                    <a:sym typeface="Symbol" panose="05050102010706020507" pitchFamily="18" charset="2"/>
                  </a:rPr>
                  <a:t> </a:t>
                </a:r>
                <a:r>
                  <a:rPr lang="en-US" sz="3200" spc="-5" dirty="0" err="1">
                    <a:sym typeface="Symbol" panose="05050102010706020507" pitchFamily="18" charset="2"/>
                  </a:rPr>
                  <a:t>nút</a:t>
                </a:r>
                <a:r>
                  <a:rPr lang="en-US" sz="3200" spc="-5" dirty="0">
                    <a:sym typeface="Symbol" panose="05050102010706020507" pitchFamily="18" charset="2"/>
                  </a:rPr>
                  <a:t> con m </a:t>
                </a:r>
                <a:r>
                  <a:rPr lang="en-US" sz="3200" spc="-5" dirty="0" err="1">
                    <a:sym typeface="Symbol" panose="05050102010706020507" pitchFamily="18" charset="2"/>
                  </a:rPr>
                  <a:t>của</a:t>
                </a:r>
                <a:r>
                  <a:rPr lang="en-US" sz="3200" spc="-5" dirty="0">
                    <a:sym typeface="Symbol" panose="05050102010706020507" pitchFamily="18" charset="2"/>
                  </a:rPr>
                  <a:t>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i="1" spc="-5" smtClean="0">
                        <a:solidFill>
                          <a:srgbClr val="FF0000"/>
                        </a:solidFill>
                        <a:latin typeface="Cambria Math" panose="02040503050406030204" pitchFamily="18" charset="0"/>
                        <a:sym typeface="Symbol" panose="05050102010706020507" pitchFamily="18" charset="2"/>
                      </a:rPr>
                      <m:t>𝑖𝑓</m:t>
                    </m:r>
                    <m:r>
                      <a:rPr lang="en-US" sz="320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𝑚</m:t>
                    </m:r>
                    <m:r>
                      <a:rPr lang="en-US" sz="3200" b="0" i="1" spc="-5" smtClean="0">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𝑂𝑃𝐸𝑁</m:t>
                    </m:r>
                    <m:r>
                      <a:rPr lang="en-US" sz="3200" i="1" spc="-5">
                        <a:solidFill>
                          <a:srgbClr val="FF0000"/>
                        </a:solidFill>
                        <a:latin typeface="Cambria Math" panose="02040503050406030204" pitchFamily="18" charset="0"/>
                        <a:sym typeface="Symbol" panose="05050102010706020507" pitchFamily="18" charset="2"/>
                      </a:rPr>
                      <m:t> &amp;&amp;</m:t>
                    </m:r>
                    <m:r>
                      <a:rPr lang="en-US" sz="3200" b="0" i="1" spc="-5" smtClean="0">
                        <a:solidFill>
                          <a:srgbClr val="FF0000"/>
                        </a:solidFill>
                        <a:latin typeface="Cambria Math" panose="02040503050406030204" pitchFamily="18" charset="0"/>
                        <a:sym typeface="Symbol" panose="05050102010706020507" pitchFamily="18" charset="2"/>
                      </a:rPr>
                      <m:t> </m:t>
                    </m:r>
                    <m:r>
                      <a:rPr lang="en-US" sz="3200" i="1" spc="-5">
                        <a:solidFill>
                          <a:srgbClr val="FF0000"/>
                        </a:solidFill>
                        <a:latin typeface="Cambria Math" panose="02040503050406030204" pitchFamily="18" charset="0"/>
                        <a:sym typeface="Symbol" panose="05050102010706020507" pitchFamily="18" charset="2"/>
                      </a:rPr>
                      <m:t>𝑚</m:t>
                    </m:r>
                    <m:r>
                      <a:rPr lang="en-US" sz="3200" i="1" spc="-5">
                        <a:solidFill>
                          <a:srgbClr val="FF0000"/>
                        </a:solidFill>
                        <a:latin typeface="Cambria Math" panose="02040503050406030204" pitchFamily="18" charset="0"/>
                        <a:sym typeface="Symbol" panose="05050102010706020507" pitchFamily="18" charset="2"/>
                      </a:rPr>
                      <m:t> ∉</m:t>
                    </m:r>
                    <m:r>
                      <a:rPr lang="en-US" sz="3200" b="0" i="1" spc="-5" smtClean="0">
                        <a:solidFill>
                          <a:srgbClr val="FF0000"/>
                        </a:solidFill>
                        <a:latin typeface="Cambria Math" panose="02040503050406030204" pitchFamily="18" charset="0"/>
                        <a:sym typeface="Symbol" panose="05050102010706020507" pitchFamily="18" charset="2"/>
                      </a:rPr>
                      <m:t>𝐶𝐿𝑂𝑆𝐸</m:t>
                    </m:r>
                    <m:r>
                      <a:rPr lang="en-US" sz="3200" i="1" spc="-5" smtClean="0">
                        <a:solidFill>
                          <a:srgbClr val="FF0000"/>
                        </a:solidFill>
                        <a:latin typeface="Cambria Math" panose="02040503050406030204" pitchFamily="18" charset="0"/>
                        <a:sym typeface="Symbol" panose="05050102010706020507" pitchFamily="18" charset="2"/>
                      </a:rPr>
                      <m:t>)</m:t>
                    </m:r>
                  </m:oMath>
                </a14:m>
                <a:r>
                  <a:rPr lang="en-US" sz="3200" spc="-5" dirty="0">
                    <a:solidFill>
                      <a:srgbClr val="FF0000"/>
                    </a:solidFill>
                  </a:rPr>
                  <a:t>:</a:t>
                </a:r>
              </a:p>
              <a:p>
                <a:pPr marL="3326765" marR="5080" lvl="6"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r>
                  <a:rPr lang="en-US" sz="3200" spc="-5" dirty="0"/>
                  <a:t>;</a:t>
                </a:r>
                <a14:m>
                  <m:oMath xmlns:m="http://schemas.openxmlformats.org/officeDocument/2006/math">
                    <m:r>
                      <a:rPr lang="en-US" sz="3200" spc="-5">
                        <a:latin typeface="Cambria Math" panose="02040503050406030204" pitchFamily="18" charset="0"/>
                      </a:rPr>
                      <m:t>//</m:t>
                    </m:r>
                    <m:r>
                      <a:rPr lang="en-US" sz="3200" i="1" spc="-5">
                        <a:latin typeface="Cambria Math" panose="02040503050406030204" pitchFamily="18" charset="0"/>
                      </a:rPr>
                      <m:t>𝑐𝑜𝑠𝑡</m:t>
                    </m:r>
                    <m:r>
                      <a:rPr lang="en-US" sz="3200" i="1" spc="-5">
                        <a:latin typeface="Cambria Math" panose="02040503050406030204" pitchFamily="18" charset="0"/>
                      </a:rPr>
                      <m:t>(</m:t>
                    </m:r>
                    <m:r>
                      <a:rPr lang="en-US" sz="3200" i="1" spc="-5">
                        <a:latin typeface="Cambria Math" panose="02040503050406030204" pitchFamily="18" charset="0"/>
                      </a:rPr>
                      <m:t>𝑛</m:t>
                    </m:r>
                    <m:r>
                      <a:rPr lang="en-US" sz="3200" i="1" spc="-5">
                        <a:latin typeface="Cambria Math" panose="02040503050406030204" pitchFamily="18" charset="0"/>
                      </a:rPr>
                      <m:t>,</m:t>
                    </m:r>
                    <m:r>
                      <a:rPr lang="en-US" sz="3200" i="1" spc="-5">
                        <a:latin typeface="Cambria Math" panose="02040503050406030204" pitchFamily="18" charset="0"/>
                      </a:rPr>
                      <m:t>𝑚</m:t>
                    </m:r>
                    <m:r>
                      <a:rPr lang="en-US" sz="3200" i="1" spc="-5">
                        <a:latin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a14:m>
                <a:endParaRPr lang="en-US" sz="3200" spc="-5" dirty="0"/>
              </a:p>
              <a:p>
                <a:pPr marL="3326765" marR="5080" lvl="6" indent="-571500" algn="just">
                  <a:lnSpc>
                    <a:spcPct val="130000"/>
                  </a:lnSpc>
                  <a:buFont typeface="Wingdings" panose="05000000000000000000" pitchFamily="2" charset="2"/>
                  <a:buChar char="§"/>
                </a:pPr>
                <a:r>
                  <a:rPr lang="en-US" sz="3200" spc="-5" dirty="0"/>
                  <a:t> </a:t>
                </a: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dirty="0">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dirty="0" err="1"/>
                  <a:t>Bước</a:t>
                </a:r>
                <a:r>
                  <a:rPr lang="en-US" sz="3200" spc="-5" dirty="0"/>
                  <a:t> 4: Quay </a:t>
                </a:r>
                <a:r>
                  <a:rPr lang="en-US" sz="3200" spc="-5" dirty="0" err="1"/>
                  <a:t>lại</a:t>
                </a:r>
                <a:r>
                  <a:rPr lang="en-US" sz="3200" spc="-5" dirty="0"/>
                  <a:t> </a:t>
                </a:r>
                <a:r>
                  <a:rPr lang="en-US" sz="3200" spc="-5" dirty="0" err="1"/>
                  <a:t>bước</a:t>
                </a:r>
                <a:r>
                  <a:rPr lang="en-US" sz="3200" spc="-5" dirty="0"/>
                  <a:t> 2</a:t>
                </a:r>
                <a:endParaRPr lang="vi-VN" sz="32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57564" y="1971787"/>
                <a:ext cx="16916400" cy="8038163"/>
              </a:xfrm>
              <a:prstGeom prst="rect">
                <a:avLst/>
              </a:prstGeom>
              <a:blipFill>
                <a:blip r:embed="rId3"/>
                <a:stretch>
                  <a:fillRect l="-1425" t="-315" b="-2050"/>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14278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52160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AT </a:t>
            </a:r>
            <a:r>
              <a:rPr lang="vi-VN" sz="4400" spc="-5">
                <a:cs typeface="Source Sans Pro Light"/>
              </a:rPr>
              <a:t>để tìm đường đi ngắn nhất từ đỉnh </a:t>
            </a:r>
            <a:r>
              <a:rPr lang="en-US" sz="4400" b="1" spc="-5">
                <a:cs typeface="Source Sans Pro Light"/>
              </a:rPr>
              <a:t>S</a:t>
            </a:r>
            <a:r>
              <a:rPr lang="vi-VN" sz="4400" spc="-5">
                <a:cs typeface="Source Sans Pro Light"/>
              </a:rPr>
              <a:t> đến </a:t>
            </a:r>
            <a:r>
              <a:rPr lang="en-US" sz="4400" b="1" spc="-5">
                <a:cs typeface="Source Sans Pro Light"/>
              </a:rPr>
              <a:t>R</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9" name="Picture 8">
            <a:extLst>
              <a:ext uri="{FF2B5EF4-FFF2-40B4-BE49-F238E27FC236}">
                <a16:creationId xmlns:a16="http://schemas.microsoft.com/office/drawing/2014/main" id="{CBA7CB35-7DB2-CF6C-76E4-B339CC5BE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50314" y="2179924"/>
            <a:ext cx="9074627" cy="8513476"/>
          </a:xfrm>
          <a:prstGeom prst="rect">
            <a:avLst/>
          </a:prstGeom>
        </p:spPr>
      </p:pic>
    </p:spTree>
    <p:extLst>
      <p:ext uri="{BB962C8B-B14F-4D97-AF65-F5344CB8AC3E}">
        <p14:creationId xmlns:p14="http://schemas.microsoft.com/office/powerpoint/2010/main" val="350638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dirty="0" err="1"/>
              <a:t>Bước</a:t>
            </a:r>
            <a:r>
              <a:rPr lang="en-US" sz="3200" spc="-5" dirty="0"/>
              <a:t> 1: OPEN(S); g(S)=0</a:t>
            </a:r>
          </a:p>
          <a:p>
            <a:pPr marL="583565" marR="5080" indent="-571500" algn="just">
              <a:lnSpc>
                <a:spcPct val="130000"/>
              </a:lnSpc>
              <a:buFont typeface="Wingdings" panose="05000000000000000000" pitchFamily="2" charset="2"/>
              <a:buChar char="§"/>
            </a:pPr>
            <a:r>
              <a:rPr lang="en-US" sz="3200" spc="-5" dirty="0" err="1"/>
              <a:t>Bước</a:t>
            </a:r>
            <a:r>
              <a:rPr lang="en-US" sz="3200" spc="-5" dirty="0"/>
              <a:t> 2: n=S, </a:t>
            </a:r>
            <a:r>
              <a:rPr lang="en-US" sz="3200" spc="-5" dirty="0">
                <a:sym typeface="Symbol" panose="05050102010706020507" pitchFamily="18" charset="2"/>
              </a:rPr>
              <a:t>(n)</a:t>
            </a:r>
            <a:r>
              <a:rPr lang="en-US" sz="3200" spc="-5" dirty="0"/>
              <a:t>={A,B,C,D}, </a:t>
            </a:r>
            <a:r>
              <a:rPr lang="en-US" sz="3200" spc="-5" dirty="0">
                <a:sym typeface="Symbol" panose="05050102010706020507" pitchFamily="18" charset="2"/>
              </a:rPr>
              <a:t>CLOSE={S}</a:t>
            </a:r>
            <a:endParaRPr lang="en-US" sz="3200" spc="-5" dirty="0"/>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g(A</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A)</a:t>
            </a:r>
            <a:r>
              <a:rPr lang="en-US" sz="3200" spc="-5" dirty="0">
                <a:highlight>
                  <a:srgbClr val="FFFF00"/>
                </a:highlight>
                <a:sym typeface="Symbol" panose="05050102010706020507" pitchFamily="18" charset="2"/>
              </a:rPr>
              <a:t>//g(S)+g(A)</a:t>
            </a:r>
            <a:r>
              <a:rPr lang="en-US" sz="3200" spc="-5" dirty="0">
                <a:sym typeface="Symbol" panose="05050102010706020507" pitchFamily="18" charset="2"/>
              </a:rPr>
              <a:t> </a:t>
            </a:r>
          </a:p>
          <a:p>
            <a:pPr marL="926465" marR="5080" lvl="2" algn="just">
              <a:lnSpc>
                <a:spcPct val="130000"/>
              </a:lnSpc>
            </a:pPr>
            <a:r>
              <a:rPr lang="en-US" sz="3200" spc="-5" dirty="0">
                <a:sym typeface="Symbol" panose="05050102010706020507" pitchFamily="18" charset="2"/>
              </a:rPr>
              <a:t>						  = 0+100 = 100</a:t>
            </a:r>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g(B</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B) = 0+17 = 17</a:t>
            </a:r>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g(C</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C) = 0+1 = 1</a:t>
            </a:r>
          </a:p>
          <a:p>
            <a:pPr marL="1497965" marR="5080" lvl="2" indent="-571500" algn="just">
              <a:lnSpc>
                <a:spcPct val="130000"/>
              </a:lnSpc>
              <a:buFont typeface="Wingdings" panose="05000000000000000000" pitchFamily="2" charset="2"/>
              <a:buChar char="§"/>
            </a:pPr>
            <a:r>
              <a:rPr lang="en-US" sz="3200" spc="-5" dirty="0">
                <a:sym typeface="Wingdings" panose="05000000000000000000" pitchFamily="2" charset="2"/>
              </a:rPr>
              <a:t>g(D</a:t>
            </a:r>
            <a:r>
              <a:rPr lang="en-US" sz="3200" spc="-5" dirty="0">
                <a:sym typeface="Symbol" panose="05050102010706020507" pitchFamily="18" charset="2"/>
              </a:rPr>
              <a:t>OPEN</a:t>
            </a:r>
            <a:r>
              <a:rPr lang="en-US" sz="3200" spc="-5" dirty="0">
                <a:sym typeface="Wingdings" panose="05000000000000000000" pitchFamily="2" charset="2"/>
              </a:rPr>
              <a:t>)=g(S) + g(S</a:t>
            </a:r>
            <a:r>
              <a:rPr lang="en-US" sz="3200" spc="-5" dirty="0">
                <a:sym typeface="Symbol" panose="05050102010706020507" pitchFamily="18" charset="2"/>
              </a:rPr>
              <a:t>D) = 0+1 = 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g(min) = g(C)</a:t>
            </a:r>
          </a:p>
          <a:p>
            <a:pPr marL="1497965" marR="5080" lvl="2" indent="-571500" algn="just">
              <a:lnSpc>
                <a:spcPct val="130000"/>
              </a:lnSpc>
              <a:buFont typeface="Wingdings" panose="05000000000000000000" pitchFamily="2" charset="2"/>
              <a:buChar char="§"/>
            </a:pPr>
            <a:r>
              <a:rPr lang="en-US" sz="3200" spc="-5" dirty="0"/>
              <a:t>OPEN={C,D,B,A}</a:t>
            </a:r>
            <a:endParaRPr lang="en-US" sz="2800" spc="-5" dirty="0">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7" name="Picture 6">
            <a:extLst>
              <a:ext uri="{FF2B5EF4-FFF2-40B4-BE49-F238E27FC236}">
                <a16:creationId xmlns:a16="http://schemas.microsoft.com/office/drawing/2014/main" id="{E766BDDA-3B6E-CAE7-66EC-9996BEEF22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88944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814392" cy="787100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n=C, (n)={G,H}, CLOSE</a:t>
            </a:r>
            <a:r>
              <a:rPr lang="en-US" sz="3600" spc="-5" dirty="0"/>
              <a:t>={S,C}</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g(A) = 100</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g(B) = 17</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g(D) = 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g(G</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G) </a:t>
            </a:r>
          </a:p>
          <a:p>
            <a:pPr marL="926465" marR="5080" lvl="2" algn="just">
              <a:lnSpc>
                <a:spcPct val="130000"/>
              </a:lnSpc>
            </a:pPr>
            <a:r>
              <a:rPr lang="en-US" sz="3600" spc="-5" dirty="0">
                <a:sym typeface="Symbol" panose="05050102010706020507" pitchFamily="18" charset="2"/>
              </a:rPr>
              <a:t>							= 1+10 = 11</a:t>
            </a:r>
          </a:p>
          <a:p>
            <a:pPr marL="1497965" marR="5080" lvl="2" indent="-571500" algn="just">
              <a:lnSpc>
                <a:spcPct val="130000"/>
              </a:lnSpc>
              <a:buFont typeface="Wingdings" panose="05000000000000000000" pitchFamily="2" charset="2"/>
              <a:buChar char="§"/>
            </a:pPr>
            <a:r>
              <a:rPr lang="en-US" sz="3600" spc="-5" dirty="0">
                <a:sym typeface="Wingdings" panose="05000000000000000000" pitchFamily="2" charset="2"/>
              </a:rPr>
              <a:t>g(H</a:t>
            </a:r>
            <a:r>
              <a:rPr lang="en-US" sz="3600" spc="-5" dirty="0">
                <a:sym typeface="Symbol" panose="05050102010706020507" pitchFamily="18" charset="2"/>
              </a:rPr>
              <a:t>OPEN</a:t>
            </a:r>
            <a:r>
              <a:rPr lang="en-US" sz="3600" spc="-5" dirty="0">
                <a:sym typeface="Wingdings" panose="05000000000000000000" pitchFamily="2" charset="2"/>
              </a:rPr>
              <a:t>)=g(C) + g(C</a:t>
            </a:r>
            <a:r>
              <a:rPr lang="en-US" sz="3600" spc="-5" dirty="0">
                <a:sym typeface="Symbol" panose="05050102010706020507" pitchFamily="18" charset="2"/>
              </a:rPr>
              <a:t>H) </a:t>
            </a:r>
          </a:p>
          <a:p>
            <a:pPr marL="926465" marR="5080" lvl="2" algn="just">
              <a:lnSpc>
                <a:spcPct val="130000"/>
              </a:lnSpc>
            </a:pPr>
            <a:r>
              <a:rPr lang="en-US" sz="3600" spc="-5" dirty="0">
                <a:sym typeface="Symbol" panose="05050102010706020507" pitchFamily="18" charset="2"/>
              </a:rPr>
              <a:t>							= 1+20 = 21</a:t>
            </a:r>
          </a:p>
          <a:p>
            <a:pPr marL="1497965" marR="5080" lvl="2" indent="-571500" algn="just">
              <a:lnSpc>
                <a:spcPct val="130000"/>
              </a:lnSpc>
              <a:buFont typeface="Wingdings" panose="05000000000000000000" pitchFamily="2" charset="2"/>
              <a:buChar char="§"/>
            </a:pPr>
            <a:r>
              <a:rPr lang="en-US" sz="3600" spc="-5" dirty="0">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600" spc="-5" dirty="0"/>
              <a:t>OPEN={D,G,</a:t>
            </a:r>
            <a:r>
              <a:rPr lang="en-US" sz="3600" spc="-5"/>
              <a:t>B,H,</a:t>
            </a:r>
            <a:r>
              <a:rPr lang="en-US" sz="3600" spc="-5" dirty="0"/>
              <a:t>A}</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dirty="0">
              <a:sym typeface="Symbol" panose="05050102010706020507" pitchFamily="18" charset="2"/>
            </a:endParaRPr>
          </a:p>
        </p:txBody>
      </p:sp>
      <p:pic>
        <p:nvPicPr>
          <p:cNvPr id="8" name="Picture 7">
            <a:extLst>
              <a:ext uri="{FF2B5EF4-FFF2-40B4-BE49-F238E27FC236}">
                <a16:creationId xmlns:a16="http://schemas.microsoft.com/office/drawing/2014/main" id="{E6785C52-5169-4B94-9976-6CA2E2E725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56" y="2214396"/>
            <a:ext cx="8167641" cy="7662576"/>
          </a:xfrm>
          <a:prstGeom prst="rect">
            <a:avLst/>
          </a:prstGeom>
        </p:spPr>
      </p:pic>
    </p:spTree>
    <p:extLst>
      <p:ext uri="{BB962C8B-B14F-4D97-AF65-F5344CB8AC3E}">
        <p14:creationId xmlns:p14="http://schemas.microsoft.com/office/powerpoint/2010/main" val="18279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={I,J}, </a:t>
            </a:r>
            <a:r>
              <a:rPr lang="en-US" sz="3200" spc="-5">
                <a:sym typeface="Symbol" panose="05050102010706020507" pitchFamily="18" charset="2"/>
              </a:rPr>
              <a:t>CLOSE={S,C,D}</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g(IOPEN)=g(D) </a:t>
            </a:r>
            <a:r>
              <a:rPr lang="en-US" sz="3200" spc="-5">
                <a:sym typeface="Wingdings" panose="05000000000000000000" pitchFamily="2" charset="2"/>
              </a:rPr>
              <a:t>+ g(D</a:t>
            </a:r>
            <a:r>
              <a:rPr lang="en-US" sz="3200" spc="-5">
                <a:sym typeface="Symbol" panose="05050102010706020507" pitchFamily="18" charset="2"/>
              </a:rPr>
              <a:t>I) = 1+ 12 = 13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g(JOPEN)=g(D) </a:t>
            </a:r>
            <a:r>
              <a:rPr lang="en-US" sz="3200" spc="-5">
                <a:sym typeface="Wingdings" panose="05000000000000000000" pitchFamily="2" charset="2"/>
              </a:rPr>
              <a:t>+ g(D</a:t>
            </a:r>
            <a:r>
              <a:rPr lang="en-US" sz="3200" spc="-5">
                <a:sym typeface="Symbol" panose="05050102010706020507" pitchFamily="18" charset="2"/>
              </a:rPr>
              <a:t>J) = 1+ 1 = 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g(J)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OPEN={J,G,I,B,H,A}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8" name="Picture 7">
            <a:extLst>
              <a:ext uri="{FF2B5EF4-FFF2-40B4-BE49-F238E27FC236}">
                <a16:creationId xmlns:a16="http://schemas.microsoft.com/office/drawing/2014/main" id="{ED8FC2D0-BF73-E8BF-661D-190B9A995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9907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9016262" y="2484378"/>
            <a:ext cx="9785295"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5: n=J, (n)={N}, CLOSE</a:t>
            </a:r>
            <a:r>
              <a:rPr lang="en-US" sz="3600" spc="-5"/>
              <a:t>={S,C,D,J}</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g(N</a:t>
            </a:r>
            <a:r>
              <a:rPr lang="en-US" sz="3600" spc="-5">
                <a:sym typeface="Symbol" panose="05050102010706020507" pitchFamily="18" charset="2"/>
              </a:rPr>
              <a:t>OPEN</a:t>
            </a:r>
            <a:r>
              <a:rPr lang="en-US" sz="3600" spc="-5">
                <a:sym typeface="Wingdings" panose="05000000000000000000" pitchFamily="2" charset="2"/>
              </a:rPr>
              <a:t>)=g(J) + g(J</a:t>
            </a:r>
            <a:r>
              <a:rPr lang="en-US" sz="3600" spc="-5">
                <a:sym typeface="Symbol" panose="05050102010706020507" pitchFamily="18" charset="2"/>
              </a:rPr>
              <a:t>N) = 2+1 = 3</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g(N)</a:t>
            </a:r>
          </a:p>
          <a:p>
            <a:pPr marL="1497965" marR="5080" lvl="2" indent="-571500" algn="just">
              <a:lnSpc>
                <a:spcPct val="130000"/>
              </a:lnSpc>
              <a:buFont typeface="Wingdings" panose="05000000000000000000" pitchFamily="2" charset="2"/>
              <a:buChar char="§"/>
            </a:pPr>
            <a:r>
              <a:rPr lang="en-US" sz="3600" spc="-5"/>
              <a:t>OPEN={N,G,I,B,H,A}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pic>
        <p:nvPicPr>
          <p:cNvPr id="8" name="Picture 7">
            <a:extLst>
              <a:ext uri="{FF2B5EF4-FFF2-40B4-BE49-F238E27FC236}">
                <a16:creationId xmlns:a16="http://schemas.microsoft.com/office/drawing/2014/main" id="{314538AB-1F82-D6A2-3A3A-89CDCA509E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569" y="2228492"/>
            <a:ext cx="8167641" cy="7662576"/>
          </a:xfrm>
          <a:prstGeom prst="rect">
            <a:avLst/>
          </a:prstGeom>
        </p:spPr>
      </p:pic>
    </p:spTree>
    <p:extLst>
      <p:ext uri="{BB962C8B-B14F-4D97-AF65-F5344CB8AC3E}">
        <p14:creationId xmlns:p14="http://schemas.microsoft.com/office/powerpoint/2010/main" val="260541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9814392" cy="571752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n=N, </a:t>
            </a:r>
            <a:r>
              <a:rPr lang="en-US" sz="3200" spc="-5">
                <a:sym typeface="Symbol" panose="05050102010706020507" pitchFamily="18" charset="2"/>
              </a:rPr>
              <a:t>(n)</a:t>
            </a:r>
            <a:r>
              <a:rPr lang="en-US" sz="3200" spc="-5"/>
              <a:t>={P}, </a:t>
            </a:r>
            <a:r>
              <a:rPr lang="en-US" sz="3200" spc="-5">
                <a:sym typeface="Symbol" panose="05050102010706020507" pitchFamily="18" charset="2"/>
              </a:rPr>
              <a:t>CLOSE={S,C,D,J,N}</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g(A)=</a:t>
            </a:r>
            <a:r>
              <a:rPr lang="en-US" sz="32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a:t>
            </a:r>
            <a:r>
              <a:rPr lang="en-US" sz="32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a:t>
            </a:r>
            <a:r>
              <a:rPr lang="en-US" sz="32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g(H)=</a:t>
            </a:r>
            <a:r>
              <a:rPr lang="en-US" sz="32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g(I)= 13</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g(POPEN)=g(N) </a:t>
            </a:r>
            <a:r>
              <a:rPr lang="en-US" sz="3200" spc="-5">
                <a:sym typeface="Wingdings" panose="05000000000000000000" pitchFamily="2" charset="2"/>
              </a:rPr>
              <a:t>+ g(N</a:t>
            </a:r>
            <a:r>
              <a:rPr lang="en-US" sz="3200" spc="-5">
                <a:sym typeface="Symbol" panose="05050102010706020507" pitchFamily="18" charset="2"/>
              </a:rPr>
              <a:t>P) = 3+ 1 = 4</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g(P)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  </a:t>
            </a:r>
            <a:r>
              <a:rPr lang="en-US" sz="3200" spc="-5"/>
              <a:t>OPEN={P,G,I,B,H,A}</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pic>
        <p:nvPicPr>
          <p:cNvPr id="10" name="Picture 9">
            <a:extLst>
              <a:ext uri="{FF2B5EF4-FFF2-40B4-BE49-F238E27FC236}">
                <a16:creationId xmlns:a16="http://schemas.microsoft.com/office/drawing/2014/main" id="{306A858B-9E68-D68D-6590-42C0551BC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7300" y="2179924"/>
            <a:ext cx="8167641" cy="7662576"/>
          </a:xfrm>
          <a:prstGeom prst="rect">
            <a:avLst/>
          </a:prstGeom>
        </p:spPr>
      </p:pic>
    </p:spTree>
    <p:extLst>
      <p:ext uri="{BB962C8B-B14F-4D97-AF65-F5344CB8AC3E}">
        <p14:creationId xmlns:p14="http://schemas.microsoft.com/office/powerpoint/2010/main" val="109669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
        <p:nvSpPr>
          <p:cNvPr id="6" name="object 20">
            <a:extLst>
              <a:ext uri="{FF2B5EF4-FFF2-40B4-BE49-F238E27FC236}">
                <a16:creationId xmlns:a16="http://schemas.microsoft.com/office/drawing/2014/main" id="{62892BAC-FEA5-67EC-E6C5-D7B33CA3217B}"/>
              </a:ext>
            </a:extLst>
          </p:cNvPr>
          <p:cNvSpPr txBox="1"/>
          <p:nvPr/>
        </p:nvSpPr>
        <p:spPr>
          <a:xfrm>
            <a:off x="8362156" y="3060700"/>
            <a:ext cx="10929259" cy="71508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7: n=P, (n)={R}, CLOSE</a:t>
            </a:r>
            <a:r>
              <a:rPr lang="en-US" sz="3600" spc="-5"/>
              <a:t>={S,C,D,J,N,P}</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g(A)=</a:t>
            </a:r>
            <a:r>
              <a:rPr lang="en-US" sz="3600" spc="-5">
                <a:sym typeface="Symbol" panose="05050102010706020507" pitchFamily="18" charset="2"/>
              </a:rPr>
              <a:t> 100</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g(B)=</a:t>
            </a:r>
            <a:r>
              <a:rPr lang="en-US" sz="3600" spc="-5">
                <a:sym typeface="Symbol" panose="05050102010706020507" pitchFamily="18" charset="2"/>
              </a:rPr>
              <a:t> 17</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g(G)=</a:t>
            </a:r>
            <a:r>
              <a:rPr lang="en-US" sz="3600" spc="-5">
                <a:sym typeface="Symbol" panose="05050102010706020507" pitchFamily="18" charset="2"/>
              </a:rPr>
              <a:t> 11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g(H)=</a:t>
            </a:r>
            <a:r>
              <a:rPr lang="en-US" sz="3600" spc="-5">
                <a:sym typeface="Symbol" panose="05050102010706020507" pitchFamily="18" charset="2"/>
              </a:rPr>
              <a:t> 21</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g(I)= 13</a:t>
            </a:r>
            <a:endParaRPr lang="en-US" sz="36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g(R</a:t>
            </a:r>
            <a:r>
              <a:rPr lang="en-US" sz="3600" spc="-5">
                <a:sym typeface="Symbol" panose="05050102010706020507" pitchFamily="18" charset="2"/>
              </a:rPr>
              <a:t>OPEN</a:t>
            </a:r>
            <a:r>
              <a:rPr lang="en-US" sz="3600" spc="-5">
                <a:sym typeface="Wingdings" panose="05000000000000000000" pitchFamily="2" charset="2"/>
              </a:rPr>
              <a:t>)=g(P) + g(P</a:t>
            </a:r>
            <a:r>
              <a:rPr lang="en-US" sz="3600" spc="-5">
                <a:sym typeface="Symbol" panose="05050102010706020507" pitchFamily="18" charset="2"/>
              </a:rPr>
              <a:t>R) = 4+1 = 5</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g(min) = g(R)</a:t>
            </a:r>
          </a:p>
          <a:p>
            <a:pPr marL="1497965" marR="5080" lvl="2" indent="-571500" algn="just">
              <a:lnSpc>
                <a:spcPct val="130000"/>
              </a:lnSpc>
              <a:buFont typeface="Wingdings" panose="05000000000000000000" pitchFamily="2" charset="2"/>
              <a:buChar char="§"/>
            </a:pPr>
            <a:r>
              <a:rPr lang="en-US" sz="3600" spc="-5"/>
              <a:t>OPEN={R,G,I,B,H,A}</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endParaRPr lang="en-US" sz="3600" spc="-5">
              <a:sym typeface="Symbol" panose="05050102010706020507" pitchFamily="18" charset="2"/>
            </a:endParaRPr>
          </a:p>
        </p:txBody>
      </p:sp>
      <p:sp>
        <p:nvSpPr>
          <p:cNvPr id="8" name="TextBox 7">
            <a:extLst>
              <a:ext uri="{FF2B5EF4-FFF2-40B4-BE49-F238E27FC236}">
                <a16:creationId xmlns:a16="http://schemas.microsoft.com/office/drawing/2014/main" id="{930DADD3-9EE6-34EF-5604-289F913EF5FC}"/>
              </a:ext>
            </a:extLst>
          </p:cNvPr>
          <p:cNvSpPr txBox="1"/>
          <p:nvPr/>
        </p:nvSpPr>
        <p:spPr>
          <a:xfrm>
            <a:off x="8362156" y="9852666"/>
            <a:ext cx="9514114" cy="675634"/>
          </a:xfrm>
          <a:prstGeom prst="rect">
            <a:avLst/>
          </a:prstGeom>
        </p:spPr>
        <p:txBody>
          <a:bodyPr wrap="square">
            <a:spAutoFit/>
          </a:bodyPr>
          <a:lstStyle/>
          <a:p>
            <a:pPr marL="583565" marR="5080" indent="-571500" algn="just">
              <a:lnSpc>
                <a:spcPct val="130000"/>
              </a:lnSpc>
              <a:buFont typeface="Wingdings" panose="05000000000000000000" pitchFamily="2" charset="2"/>
              <a:buChar char="§"/>
            </a:pPr>
            <a:r>
              <a:rPr lang="en-US" sz="3200" spc="-5"/>
              <a:t>Bước 8: n=R </a:t>
            </a:r>
            <a:r>
              <a:rPr lang="en-US" sz="3200" spc="-5">
                <a:solidFill>
                  <a:srgbClr val="FF0000"/>
                </a:solidFill>
              </a:rPr>
              <a:t>TRUE</a:t>
            </a:r>
          </a:p>
        </p:txBody>
      </p:sp>
      <p:pic>
        <p:nvPicPr>
          <p:cNvPr id="9" name="Picture 8">
            <a:extLst>
              <a:ext uri="{FF2B5EF4-FFF2-40B4-BE49-F238E27FC236}">
                <a16:creationId xmlns:a16="http://schemas.microsoft.com/office/drawing/2014/main" id="{A0226B36-97D0-F970-8F20-9E54C28784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4256" y="2191619"/>
            <a:ext cx="8167641" cy="7662576"/>
          </a:xfrm>
          <a:prstGeom prst="rect">
            <a:avLst/>
          </a:prstGeom>
        </p:spPr>
      </p:pic>
    </p:spTree>
    <p:extLst>
      <p:ext uri="{BB962C8B-B14F-4D97-AF65-F5344CB8AC3E}">
        <p14:creationId xmlns:p14="http://schemas.microsoft.com/office/powerpoint/2010/main" val="2568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070100"/>
                <a:ext cx="16916400" cy="86783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Chọn s = đỉnh xuất phát; g(s)=0</a:t>
                </a:r>
              </a:p>
              <a:p>
                <a:pPr marL="583565" marR="5080" indent="-571500" algn="just">
                  <a:lnSpc>
                    <a:spcPct val="130000"/>
                  </a:lnSpc>
                  <a:buFont typeface="Wingdings" panose="05000000000000000000" pitchFamily="2" charset="2"/>
                  <a:buChar char="§"/>
                </a:pPr>
                <a:r>
                  <a:rPr lang="en-US" sz="3600" spc="-5"/>
                  <a:t>Bước 2: Chọn 1 đỉnh từ tập OPEN: =n, có g(n) = min</a:t>
                </a:r>
              </a:p>
              <a:p>
                <a:pPr marL="1497965" marR="5080" lvl="2" indent="-571500" algn="just">
                  <a:lnSpc>
                    <a:spcPct val="130000"/>
                  </a:lnSpc>
                  <a:buFont typeface="Wingdings" panose="05000000000000000000" pitchFamily="2" charset="2"/>
                  <a:buChar char="§"/>
                </a:pPr>
                <a:r>
                  <a:rPr lang="en-US" sz="3600" spc="-5"/>
                  <a:t>2.1. Nếu n </a:t>
                </a:r>
                <a:r>
                  <a:rPr lang="en-US" sz="3600" spc="-5">
                    <a:sym typeface="Symbol" panose="05050102010706020507" pitchFamily="18" charset="2"/>
                  </a:rPr>
                  <a:t> đích: đường đi từ s </a:t>
                </a:r>
                <a:r>
                  <a:rPr lang="en-US" sz="3600" spc="-5">
                    <a:sym typeface="Wingdings" panose="05000000000000000000" pitchFamily="2" charset="2"/>
                  </a:rPr>
                  <a:t> n là tối ưu</a:t>
                </a:r>
              </a:p>
              <a:p>
                <a:pPr marL="1497965" marR="5080" lvl="2" indent="-571500" algn="just">
                  <a:lnSpc>
                    <a:spcPct val="130000"/>
                  </a:lnSpc>
                  <a:buFont typeface="Wingdings" panose="05000000000000000000" pitchFamily="2" charset="2"/>
                  <a:buChar char="§"/>
                </a:pPr>
                <a:r>
                  <a:rPr lang="en-US" sz="3600" spc="-5">
                    <a:sym typeface="Wingdings" panose="05000000000000000000" pitchFamily="2" charset="2"/>
                  </a:rPr>
                  <a:t>2.2. Nếu OPEN = </a:t>
                </a:r>
                <a:r>
                  <a:rPr lang="en-US" sz="3600" spc="-5">
                    <a:sym typeface="Symbol" panose="05050102010706020507" pitchFamily="18" charset="2"/>
                  </a:rPr>
                  <a:t>: không tìm thấy đường đi</a:t>
                </a:r>
              </a:p>
              <a:p>
                <a:pPr marL="1497965" marR="5080" lvl="2" indent="-571500" algn="just">
                  <a:lnSpc>
                    <a:spcPct val="130000"/>
                  </a:lnSpc>
                  <a:buFont typeface="Wingdings" panose="05000000000000000000" pitchFamily="2" charset="2"/>
                  <a:buChar char="§"/>
                </a:pPr>
                <a:r>
                  <a:rPr lang="en-US" sz="3600" spc="-5">
                    <a:sym typeface="Symbol" panose="05050102010706020507" pitchFamily="18" charset="2"/>
                  </a:rPr>
                  <a:t>2.3. Nếu  nhiều hơn 1 đỉnh n có g(n) = min:</a:t>
                </a:r>
              </a:p>
              <a:p>
                <a:pPr marL="2412365" marR="5080" lvl="4" indent="-571500" algn="just">
                  <a:lnSpc>
                    <a:spcPct val="130000"/>
                  </a:lnSpc>
                  <a:buFont typeface="Wingdings" panose="05000000000000000000" pitchFamily="2" charset="2"/>
                  <a:buChar char="§"/>
                </a:pPr>
                <a:r>
                  <a:rPr lang="en-US" sz="3200" spc="-5"/>
                  <a:t>Kiểm tra (</a:t>
                </a:r>
                <a:r>
                  <a:rPr lang="en-US" sz="3200" spc="-5">
                    <a:sym typeface="Symbol" panose="05050102010706020507" pitchFamily="18" charset="2"/>
                  </a:rPr>
                  <a:t>  đích): dừng</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Ngược lại, chọn ngẫu nhiên một đỉnh: =n</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Đưa đỉnh đã duyệt vào CLOSE, tạo (n): các đỉnh mà n trỏ tới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for mỗi nút con m của (n):</a:t>
                </a:r>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𝑚</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𝑔</m:t>
                    </m:r>
                    <m:d>
                      <m:dPr>
                        <m:ctrlPr>
                          <a:rPr lang="en-US" sz="3200" b="0" i="1" spc="-5" smtClean="0">
                            <a:latin typeface="Cambria Math" panose="02040503050406030204" pitchFamily="18" charset="0"/>
                          </a:rPr>
                        </m:ctrlPr>
                      </m:dPr>
                      <m:e>
                        <m:r>
                          <a:rPr lang="en-US" sz="3200" b="0" i="1" spc="-5" smtClean="0">
                            <a:latin typeface="Cambria Math" panose="02040503050406030204" pitchFamily="18" charset="0"/>
                          </a:rPr>
                          <m:t>𝑛</m:t>
                        </m:r>
                      </m:e>
                    </m:d>
                    <m:r>
                      <a:rPr lang="en-US" sz="3200" b="0" i="1" spc="-5" smtClean="0">
                        <a:latin typeface="Cambria Math" panose="02040503050406030204" pitchFamily="18" charset="0"/>
                      </a:rPr>
                      <m:t>+</m:t>
                    </m:r>
                    <m:r>
                      <a:rPr lang="en-US" sz="3200" b="0" i="1" spc="-5" smtClean="0">
                        <a:latin typeface="Cambria Math" panose="02040503050406030204" pitchFamily="18" charset="0"/>
                      </a:rPr>
                      <m:t>𝑐𝑜𝑠𝑡</m:t>
                    </m:r>
                    <m:r>
                      <a:rPr lang="en-US" sz="3200" b="0" i="1" spc="-5" smtClean="0">
                        <a:latin typeface="Cambria Math" panose="02040503050406030204" pitchFamily="18" charset="0"/>
                      </a:rPr>
                      <m:t>(</m:t>
                    </m:r>
                    <m:r>
                      <a:rPr lang="en-US" sz="3200" b="0" i="1" spc="-5" smtClean="0">
                        <a:latin typeface="Cambria Math" panose="02040503050406030204" pitchFamily="18" charset="0"/>
                      </a:rPr>
                      <m:t>𝑛</m:t>
                    </m:r>
                    <m:r>
                      <a:rPr lang="en-US" sz="3200" b="0" i="1" spc="-5" smtClean="0">
                        <a:latin typeface="Cambria Math" panose="02040503050406030204" pitchFamily="18" charset="0"/>
                      </a:rPr>
                      <m:t>,</m:t>
                    </m:r>
                    <m:r>
                      <a:rPr lang="en-US" sz="3200" b="0" i="1" spc="-5" smtClean="0">
                        <a:latin typeface="Cambria Math" panose="02040503050406030204" pitchFamily="18" charset="0"/>
                      </a:rPr>
                      <m:t>𝑚</m:t>
                    </m:r>
                    <m:r>
                      <a:rPr lang="en-US" sz="3200" b="0" i="1" spc="-5" smtClean="0">
                        <a:latin typeface="Cambria Math" panose="02040503050406030204" pitchFamily="18" charset="0"/>
                      </a:rPr>
                      <m:t>)</m:t>
                    </m:r>
                  </m:oMath>
                </a14:m>
                <a:endParaRPr lang="en-US" sz="3200" spc="-5"/>
              </a:p>
              <a:p>
                <a:pPr marL="2412365" marR="5080" lvl="4" indent="-571500" algn="just">
                  <a:lnSpc>
                    <a:spcPct val="130000"/>
                  </a:lnSpc>
                  <a:buFont typeface="Wingdings" panose="05000000000000000000" pitchFamily="2" charset="2"/>
                  <a:buChar char="§"/>
                </a:pPr>
                <a14:m>
                  <m:oMath xmlns:m="http://schemas.openxmlformats.org/officeDocument/2006/math">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m:t>
                    </m:r>
                    <m:r>
                      <a:rPr lang="en-US" sz="3200" b="0" i="1" spc="-5" smtClean="0">
                        <a:latin typeface="Cambria Math" panose="02040503050406030204" pitchFamily="18" charset="0"/>
                      </a:rPr>
                      <m:t>𝑂𝑃𝐸𝑁</m:t>
                    </m:r>
                    <m:r>
                      <a:rPr lang="en-US" sz="3200" b="0" i="1" spc="-5" smtClean="0">
                        <a:latin typeface="Cambria Math" panose="02040503050406030204" pitchFamily="18" charset="0"/>
                      </a:rPr>
                      <m:t> ∪</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oMath>
                </a14:m>
                <a:endParaRPr lang="en-US" sz="3200" b="0" spc="-5">
                  <a:ea typeface="Cambria Math" panose="02040503050406030204" pitchFamily="18" charset="0"/>
                </a:endParaRPr>
              </a:p>
              <a:p>
                <a:pPr marL="2412365" marR="5080" lvl="4" indent="-571500" algn="just">
                  <a:lnSpc>
                    <a:spcPct val="130000"/>
                  </a:lnSpc>
                  <a:buFont typeface="Wingdings" panose="05000000000000000000" pitchFamily="2" charset="2"/>
                  <a:buChar char="§"/>
                </a:pPr>
                <a:r>
                  <a:rPr lang="en-US" sz="3200" spc="-5">
                    <a:ea typeface="Cambria Math" panose="02040503050406030204" pitchFamily="18" charset="0"/>
                  </a:rPr>
                  <a:t>So sánh g(m) với g</a:t>
                </a:r>
                <a:r>
                  <a:rPr lang="en-US" sz="3200" spc="-5" baseline="-25000">
                    <a:ea typeface="Cambria Math" panose="02040503050406030204" pitchFamily="18" charset="0"/>
                  </a:rPr>
                  <a:t>NEW</a:t>
                </a:r>
                <a:r>
                  <a:rPr lang="en-US" sz="3200" spc="-5">
                    <a:ea typeface="Cambria Math" panose="02040503050406030204" pitchFamily="18" charset="0"/>
                  </a:rPr>
                  <a:t>(m) và cập nhật</a:t>
                </a:r>
                <a:endParaRPr lang="en-US" sz="3200" b="0" spc="-5">
                  <a:ea typeface="Cambria Math" panose="02040503050406030204" pitchFamily="18" charset="0"/>
                </a:endParaRPr>
              </a:p>
              <a:p>
                <a:pPr marL="583565" marR="5080" indent="-571500" algn="just">
                  <a:lnSpc>
                    <a:spcPct val="130000"/>
                  </a:lnSpc>
                  <a:buFont typeface="Wingdings" panose="05000000000000000000" pitchFamily="2" charset="2"/>
                  <a:buChar char="§"/>
                </a:pPr>
                <a:r>
                  <a:rPr lang="en-US" sz="3200" spc="-5"/>
                  <a:t>Bước 4: Quay lại bước 2</a:t>
                </a:r>
                <a:endParaRPr lang="vi-VN" sz="32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070100"/>
                <a:ext cx="16916400" cy="8678338"/>
              </a:xfrm>
              <a:prstGeom prst="rect">
                <a:avLst/>
              </a:prstGeom>
              <a:blipFill>
                <a:blip r:embed="rId3"/>
                <a:stretch>
                  <a:fillRect l="-1441" t="-281" b="-1897"/>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Tree>
    <p:extLst>
      <p:ext uri="{BB962C8B-B14F-4D97-AF65-F5344CB8AC3E}">
        <p14:creationId xmlns:p14="http://schemas.microsoft.com/office/powerpoint/2010/main" val="345685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10728792" cy="433580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a:t>
            </a:r>
            <a:r>
              <a:rPr lang="en-US" sz="4400" spc="-5">
                <a:cs typeface="Source Sans Pro Light"/>
              </a:rPr>
              <a:t>CMS </a:t>
            </a:r>
            <a:r>
              <a:rPr lang="vi-VN" sz="4400" spc="-5">
                <a:cs typeface="Source Sans Pro Light"/>
              </a:rPr>
              <a:t>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J</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 như hình</a:t>
            </a:r>
            <a:endParaRPr lang="vi-VN" sz="4400" spc="-5"/>
          </a:p>
        </p:txBody>
      </p:sp>
      <p:pic>
        <p:nvPicPr>
          <p:cNvPr id="7" name="Picture 6">
            <a:extLst>
              <a:ext uri="{FF2B5EF4-FFF2-40B4-BE49-F238E27FC236}">
                <a16:creationId xmlns:a16="http://schemas.microsoft.com/office/drawing/2014/main" id="{1CABED2F-0EFA-5101-B9E3-E87FF516C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9601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1046956" y="13081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Các giải thuật tìm kiếm không sử dụng thông tin phản hồi (hay là giải thuật tìm kiếm mù)</a:t>
            </a:r>
            <a:r>
              <a:rPr lang="en-US" sz="4400" spc="-5">
                <a:cs typeface="Source Sans Pro Light"/>
              </a:rPr>
              <a:t>: duyệt theo chiều rộng (BFS) và duyệt theo chiều sâu (DFS) có đặc điểm:</a:t>
            </a:r>
          </a:p>
          <a:p>
            <a:pPr marL="583565" marR="5080" indent="-571500" algn="just">
              <a:lnSpc>
                <a:spcPct val="130000"/>
              </a:lnSpc>
              <a:buFont typeface="Wingdings" panose="05000000000000000000" pitchFamily="2" charset="2"/>
              <a:buChar char="§"/>
            </a:pPr>
            <a:r>
              <a:rPr lang="en-US" sz="4400" spc="-5"/>
              <a:t>X</a:t>
            </a:r>
            <a:r>
              <a:rPr lang="vi-VN" sz="4400" spc="-5"/>
              <a:t>ây dựng tất cả không gian lời giải tiềm năng theo cách vét cạn, không bỏ sót và</a:t>
            </a:r>
            <a:r>
              <a:rPr lang="en-US" sz="4400" spc="-5"/>
              <a:t> </a:t>
            </a:r>
            <a:r>
              <a:rPr lang="vi-VN" sz="4400" spc="-5"/>
              <a:t>không lặp lại. </a:t>
            </a:r>
            <a:endParaRPr lang="en-US" sz="4400" spc="-5"/>
          </a:p>
          <a:p>
            <a:pPr marL="583565" marR="5080" indent="-571500" algn="just">
              <a:lnSpc>
                <a:spcPct val="130000"/>
              </a:lnSpc>
              <a:buFont typeface="Wingdings" panose="05000000000000000000" pitchFamily="2" charset="2"/>
              <a:buChar char="§"/>
            </a:pPr>
            <a:r>
              <a:rPr lang="vi-VN" sz="4400" spc="-5"/>
              <a:t>Trong rất nhiều trường hợp, các giải thuật như vậy không khả thi vì không</a:t>
            </a:r>
            <a:r>
              <a:rPr lang="en-US" sz="4400" spc="-5"/>
              <a:t> </a:t>
            </a:r>
            <a:r>
              <a:rPr lang="vi-VN" sz="4400" spc="-5"/>
              <a:t>gian trạng thái bài toán quá lớn, tốc độ xử lý và bộ nhớ của máy tính không cho phép</a:t>
            </a:r>
            <a:r>
              <a:rPr lang="en-US" sz="4400" spc="-5"/>
              <a:t> </a:t>
            </a:r>
            <a:r>
              <a:rPr lang="vi-VN" sz="4400" spc="-5"/>
              <a:t>duyệt các lời giải tiềm năng. </a:t>
            </a:r>
          </a:p>
        </p:txBody>
      </p:sp>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5730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1: OPEN(A); g(A)=0</a:t>
            </a:r>
          </a:p>
          <a:p>
            <a:pPr marL="583565" marR="5080" indent="-571500" algn="just">
              <a:lnSpc>
                <a:spcPct val="130000"/>
              </a:lnSpc>
              <a:buFont typeface="Wingdings" panose="05000000000000000000" pitchFamily="2" charset="2"/>
              <a:buChar char="§"/>
            </a:pPr>
            <a:r>
              <a:rPr lang="en-US" sz="3200" spc="-5"/>
              <a:t>Bước 2: n=A, </a:t>
            </a:r>
            <a:r>
              <a:rPr lang="en-US" sz="3200" spc="-5">
                <a:sym typeface="Symbol" panose="05050102010706020507" pitchFamily="18" charset="2"/>
              </a:rPr>
              <a:t>(n)</a:t>
            </a:r>
            <a:r>
              <a:rPr lang="en-US" sz="3200" spc="-5"/>
              <a:t>={B,C,D}, </a:t>
            </a:r>
            <a:r>
              <a:rPr lang="en-US" sz="3200" spc="-5">
                <a:sym typeface="Symbol" panose="05050102010706020507" pitchFamily="18" charset="2"/>
              </a:rPr>
              <a:t>CLOSE={A}</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g(B) = g(A) + g(A</a:t>
            </a:r>
            <a:r>
              <a:rPr lang="en-US" sz="3200" spc="-5">
                <a:sym typeface="Symbol" panose="05050102010706020507" pitchFamily="18" charset="2"/>
              </a:rPr>
              <a:t>B) = 0+20 = 20; Father(B)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g(A) + g(A</a:t>
            </a:r>
            <a:r>
              <a:rPr lang="en-US" sz="3200" spc="-5">
                <a:sym typeface="Symbol" panose="05050102010706020507" pitchFamily="18" charset="2"/>
              </a:rPr>
              <a:t>C) = 0+35= 35; Father(C) = A</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g(A) + g(A</a:t>
            </a:r>
            <a:r>
              <a:rPr lang="en-US" sz="3200" spc="-5">
                <a:sym typeface="Symbol" panose="05050102010706020507" pitchFamily="18" charset="2"/>
              </a:rPr>
              <a:t>D) = 0+30 = 30; Father(D) = A</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g(B)</a:t>
            </a:r>
          </a:p>
          <a:p>
            <a:pPr marL="1497965" marR="5080" lvl="2" indent="-571500" algn="just">
              <a:lnSpc>
                <a:spcPct val="130000"/>
              </a:lnSpc>
              <a:buFont typeface="Wingdings" panose="05000000000000000000" pitchFamily="2" charset="2"/>
              <a:buChar char="§"/>
            </a:pPr>
            <a:r>
              <a:rPr lang="en-US" sz="3200" spc="-5"/>
              <a:t>OPEN={B,D,C}</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998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3258800" cy="443717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3: n=B, </a:t>
            </a:r>
            <a:r>
              <a:rPr lang="en-US" sz="3200" spc="-5">
                <a:sym typeface="Symbol" panose="05050102010706020507" pitchFamily="18" charset="2"/>
              </a:rPr>
              <a:t>(n)</a:t>
            </a:r>
            <a:r>
              <a:rPr lang="en-US" sz="3200" spc="-5"/>
              <a:t>={E,F}, </a:t>
            </a:r>
            <a:r>
              <a:rPr lang="en-US" sz="3200" spc="-5">
                <a:sym typeface="Symbol" panose="05050102010706020507" pitchFamily="18" charset="2"/>
              </a:rPr>
              <a:t>CLOSE={A,B}</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g(D) = 30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g(E) + g(B</a:t>
            </a:r>
            <a:r>
              <a:rPr lang="en-US" sz="3200" spc="-5">
                <a:sym typeface="Symbol" panose="05050102010706020507" pitchFamily="18" charset="2"/>
              </a:rPr>
              <a:t>E) = 20+40 = 60 ; Father(E) = B</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g(B) + g(B</a:t>
            </a:r>
            <a:r>
              <a:rPr lang="en-US" sz="3200" spc="-5">
                <a:sym typeface="Symbol" panose="05050102010706020507" pitchFamily="18" charset="2"/>
              </a:rPr>
              <a:t>F) = 20+45= 65 ; Father(F) = B</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g(D)</a:t>
            </a:r>
          </a:p>
          <a:p>
            <a:pPr marL="1497965" marR="5080" lvl="2" indent="-571500" algn="just">
              <a:lnSpc>
                <a:spcPct val="130000"/>
              </a:lnSpc>
              <a:buFont typeface="Wingdings" panose="05000000000000000000" pitchFamily="2" charset="2"/>
              <a:buChar char="§"/>
            </a:pPr>
            <a:r>
              <a:rPr lang="en-US" sz="3200" spc="-5"/>
              <a:t>OPEN={D,C,E,F}</a:t>
            </a:r>
            <a:endParaRPr lang="en-US" sz="28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371653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5" y="2491495"/>
            <a:ext cx="12725401" cy="82782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4: n=D, </a:t>
            </a:r>
            <a:r>
              <a:rPr lang="en-US" sz="3200" spc="-5">
                <a:sym typeface="Symbol" panose="05050102010706020507" pitchFamily="18" charset="2"/>
              </a:rPr>
              <a:t>(n)</a:t>
            </a:r>
            <a:r>
              <a:rPr lang="en-US" sz="3200" spc="-5"/>
              <a:t>=</a:t>
            </a:r>
            <a:r>
              <a:rPr lang="en-US" sz="3200" spc="-5">
                <a:sym typeface="Symbol" panose="05050102010706020507" pitchFamily="18" charset="2"/>
              </a:rPr>
              <a:t></a:t>
            </a:r>
            <a:r>
              <a:rPr lang="en-US" sz="3200" spc="-5"/>
              <a:t>, </a:t>
            </a:r>
            <a:r>
              <a:rPr lang="en-US" sz="3200" spc="-5">
                <a:sym typeface="Symbol" panose="05050102010706020507" pitchFamily="18" charset="2"/>
              </a:rPr>
              <a:t>CLOSE={A,B,D}</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g(C) = 35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endParaRPr lang="en-US" sz="32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a:t>OPEN={C,E,F}</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5: n=C, </a:t>
            </a:r>
            <a:r>
              <a:rPr lang="en-US" sz="3200" spc="-5">
                <a:sym typeface="Symbol" panose="05050102010706020507" pitchFamily="18" charset="2"/>
              </a:rPr>
              <a:t>(n)</a:t>
            </a:r>
            <a:r>
              <a:rPr lang="en-US" sz="3200" spc="-5"/>
              <a:t>=</a:t>
            </a:r>
            <a:r>
              <a:rPr lang="en-US" sz="3200" spc="-5">
                <a:sym typeface="Symbol" panose="05050102010706020507" pitchFamily="18" charset="2"/>
              </a:rPr>
              <a:t>{F,G}</a:t>
            </a:r>
            <a:r>
              <a:rPr lang="en-US" sz="3200" spc="-5"/>
              <a:t>, </a:t>
            </a:r>
            <a:r>
              <a:rPr lang="en-US" sz="3200" spc="-5">
                <a:sym typeface="Symbol" panose="05050102010706020507" pitchFamily="18" charset="2"/>
              </a:rPr>
              <a:t>CLOSE={A,B,D,C}</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=g(C) + g(C</a:t>
            </a:r>
            <a:r>
              <a:rPr lang="en-US" sz="3200" spc="-5">
                <a:sym typeface="Symbol" panose="05050102010706020507" pitchFamily="18" charset="2"/>
              </a:rPr>
              <a:t>F) = 35+10= 50</a:t>
            </a:r>
          </a:p>
          <a:p>
            <a:pPr marL="2412365" marR="5080" lvl="4"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g(F) = min(50,65) = 50; Father(F) = C</a:t>
            </a:r>
            <a:endParaRPr lang="en-US" sz="3200" spc="-5">
              <a:solidFill>
                <a:srgbClr val="FF0000"/>
              </a:solidFill>
              <a:sym typeface="Wingdings" panose="05000000000000000000" pitchFamily="2" charset="2"/>
            </a:endParaRP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g(G) =g(C) + g(C</a:t>
            </a:r>
            <a:r>
              <a:rPr lang="en-US" sz="3200" spc="-5">
                <a:sym typeface="Symbol" panose="05050102010706020507" pitchFamily="18" charset="2"/>
              </a:rPr>
              <a:t>G) = 35+10= 45; Father(G) = 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g(min) = g(G)</a:t>
            </a:r>
          </a:p>
          <a:p>
            <a:pPr marL="1497965" marR="5080" lvl="2" indent="-571500" algn="just">
              <a:lnSpc>
                <a:spcPct val="130000"/>
              </a:lnSpc>
              <a:buFont typeface="Wingdings" panose="05000000000000000000" pitchFamily="2" charset="2"/>
              <a:buChar char="§"/>
            </a:pPr>
            <a:r>
              <a:rPr lang="en-US" sz="3200" spc="-5"/>
              <a:t>OPEN={G,F,E}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Tree>
    <p:extLst>
      <p:ext uri="{BB962C8B-B14F-4D97-AF65-F5344CB8AC3E}">
        <p14:creationId xmlns:p14="http://schemas.microsoft.com/office/powerpoint/2010/main" val="2382573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208756" y="2491495"/>
            <a:ext cx="12496800" cy="699787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6: n=G,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g(F)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g(G) + g(G</a:t>
            </a:r>
            <a:r>
              <a:rPr lang="en-US" sz="3200" spc="-5">
                <a:sym typeface="Symbol" panose="05050102010706020507" pitchFamily="18" charset="2"/>
              </a:rPr>
              <a:t>J) = 45+20= 65 ; Father(J) = G</a:t>
            </a:r>
          </a:p>
          <a:p>
            <a:pPr marL="1497965" marR="5080" lvl="2" indent="-571500" algn="just">
              <a:lnSpc>
                <a:spcPct val="130000"/>
              </a:lnSpc>
              <a:buFont typeface="Wingdings" panose="05000000000000000000" pitchFamily="2" charset="2"/>
              <a:buChar char="§"/>
            </a:pPr>
            <a:r>
              <a:rPr lang="en-US" sz="3200" spc="-5"/>
              <a:t>OPEN={F,E,J}</a:t>
            </a:r>
            <a:endParaRPr lang="en-US" sz="32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t>Bước 7: n=F, </a:t>
            </a:r>
            <a:r>
              <a:rPr lang="en-US" sz="3200" spc="-5">
                <a:sym typeface="Symbol" panose="05050102010706020507" pitchFamily="18" charset="2"/>
              </a:rPr>
              <a:t>(n)</a:t>
            </a:r>
            <a:r>
              <a:rPr lang="en-US" sz="3200" spc="-5"/>
              <a:t>=</a:t>
            </a:r>
            <a:r>
              <a:rPr lang="en-US" sz="3200" spc="-5">
                <a:sym typeface="Symbol" panose="05050102010706020507" pitchFamily="18" charset="2"/>
              </a:rPr>
              <a:t>{J}</a:t>
            </a:r>
            <a:r>
              <a:rPr lang="en-US" sz="3200" spc="-5"/>
              <a:t>, </a:t>
            </a:r>
            <a:r>
              <a:rPr lang="en-US" sz="3200" spc="-5">
                <a:sym typeface="Symbol" panose="05050102010706020507" pitchFamily="18" charset="2"/>
              </a:rPr>
              <a:t>CLOSE={A,B,D,C,G,F}</a:t>
            </a:r>
            <a:endParaRPr lang="en-US" sz="3200" spc="-5"/>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g(E) = 60</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 65</a:t>
            </a:r>
          </a:p>
          <a:p>
            <a:pPr marL="1497965" marR="5080" lvl="2" indent="-571500" algn="just">
              <a:lnSpc>
                <a:spcPct val="130000"/>
              </a:lnSpc>
              <a:buFont typeface="Wingdings" panose="05000000000000000000" pitchFamily="2" charset="2"/>
              <a:buChar char="§"/>
            </a:pPr>
            <a:r>
              <a:rPr lang="en-US" sz="3200" spc="-5">
                <a:sym typeface="Wingdings" panose="05000000000000000000" pitchFamily="2" charset="2"/>
              </a:rPr>
              <a:t>g(J)  =g(G) + g(G</a:t>
            </a:r>
            <a:r>
              <a:rPr lang="en-US" sz="3200" spc="-5">
                <a:sym typeface="Symbol" panose="05050102010706020507" pitchFamily="18" charset="2"/>
              </a:rPr>
              <a:t>J) = 45+20= 65</a:t>
            </a:r>
          </a:p>
          <a:p>
            <a:pPr marL="1497965" marR="5080" lvl="2" indent="-571500" algn="just">
              <a:lnSpc>
                <a:spcPct val="130000"/>
              </a:lnSpc>
              <a:buFont typeface="Wingdings" panose="05000000000000000000" pitchFamily="2" charset="2"/>
              <a:buChar char="§"/>
            </a:pPr>
            <a:r>
              <a:rPr lang="en-US" sz="3200" spc="-5">
                <a:solidFill>
                  <a:srgbClr val="FF0000"/>
                </a:solidFill>
                <a:sym typeface="Symbol" panose="05050102010706020507" pitchFamily="18" charset="2"/>
              </a:rPr>
              <a:t>g(J) = min(65,65) = 65; Father(J) = F</a:t>
            </a:r>
          </a:p>
          <a:p>
            <a:pPr marL="1497965" marR="5080" lvl="2" indent="-571500" algn="just">
              <a:lnSpc>
                <a:spcPct val="130000"/>
              </a:lnSpc>
              <a:buFont typeface="Wingdings" panose="05000000000000000000" pitchFamily="2" charset="2"/>
              <a:buChar char="§"/>
            </a:pPr>
            <a:r>
              <a:rPr lang="en-US" sz="3200" spc="-5"/>
              <a:t>OPEN={E,J}</a:t>
            </a:r>
            <a:endParaRPr lang="en-US" sz="3200" spc="-5">
              <a:sym typeface="Symbol" panose="05050102010706020507" pitchFamily="18" charset="2"/>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Cost Minimazation Search (CMS)</a:t>
            </a:r>
            <a:endParaRPr lang="vi-VN" sz="4400" spc="-5">
              <a:cs typeface="Source Sans Pro Light"/>
            </a:endParaRPr>
          </a:p>
        </p:txBody>
      </p:sp>
      <p:pic>
        <p:nvPicPr>
          <p:cNvPr id="9" name="Picture 8">
            <a:extLst>
              <a:ext uri="{FF2B5EF4-FFF2-40B4-BE49-F238E27FC236}">
                <a16:creationId xmlns:a16="http://schemas.microsoft.com/office/drawing/2014/main" id="{00406D03-3B50-BB6D-F4E6-4791F9358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96521" y="2223803"/>
            <a:ext cx="6479927" cy="5128285"/>
          </a:xfrm>
          <a:prstGeom prst="rect">
            <a:avLst/>
          </a:prstGeom>
        </p:spPr>
      </p:pic>
      <p:sp>
        <p:nvSpPr>
          <p:cNvPr id="8" name="object 20">
            <a:extLst>
              <a:ext uri="{FF2B5EF4-FFF2-40B4-BE49-F238E27FC236}">
                <a16:creationId xmlns:a16="http://schemas.microsoft.com/office/drawing/2014/main" id="{2530E6EC-CD94-EC64-A928-CD9C9B6CB707}"/>
              </a:ext>
            </a:extLst>
          </p:cNvPr>
          <p:cNvSpPr txBox="1"/>
          <p:nvPr/>
        </p:nvSpPr>
        <p:spPr>
          <a:xfrm>
            <a:off x="10782640" y="8056353"/>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C F J </a:t>
            </a:r>
            <a:endParaRPr lang="vi-VN" sz="4400" spc="-5">
              <a:solidFill>
                <a:schemeClr val="bg1"/>
              </a:solidFill>
              <a:cs typeface="Source Sans Pro Light"/>
            </a:endParaRPr>
          </a:p>
        </p:txBody>
      </p:sp>
      <p:sp>
        <p:nvSpPr>
          <p:cNvPr id="10" name="object 20">
            <a:extLst>
              <a:ext uri="{FF2B5EF4-FFF2-40B4-BE49-F238E27FC236}">
                <a16:creationId xmlns:a16="http://schemas.microsoft.com/office/drawing/2014/main" id="{5F252763-A06F-48E4-20E7-4605AE2C93D9}"/>
              </a:ext>
            </a:extLst>
          </p:cNvPr>
          <p:cNvSpPr txBox="1"/>
          <p:nvPr/>
        </p:nvSpPr>
        <p:spPr>
          <a:xfrm>
            <a:off x="208756" y="9678557"/>
            <a:ext cx="10820400" cy="596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Bước 8: n=J, </a:t>
            </a:r>
            <a:r>
              <a:rPr lang="en-US" sz="3200" spc="-5">
                <a:sym typeface="Symbol" panose="05050102010706020507" pitchFamily="18" charset="2"/>
              </a:rPr>
              <a:t>TRUE</a:t>
            </a:r>
          </a:p>
        </p:txBody>
      </p:sp>
    </p:spTree>
    <p:extLst>
      <p:ext uri="{BB962C8B-B14F-4D97-AF65-F5344CB8AC3E}">
        <p14:creationId xmlns:p14="http://schemas.microsoft.com/office/powerpoint/2010/main" val="117565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234237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KT</a:t>
            </a:r>
            <a:r>
              <a:rPr lang="en-US" sz="4000" spc="-5"/>
              <a:t> là mở rộng của giải thuật A</a:t>
            </a:r>
            <a:r>
              <a:rPr lang="en-US" sz="4000" spc="-5" baseline="30000"/>
              <a:t>T</a:t>
            </a:r>
            <a:r>
              <a:rPr lang="en-US" sz="4000" spc="-5"/>
              <a:t> bằng cách sử dụng thêm thông tin ước lượng h’ (khoảng cách Manhattan).</a:t>
            </a:r>
          </a:p>
          <a:p>
            <a:pPr marL="583565" marR="5080" indent="-571500" algn="just">
              <a:lnSpc>
                <a:spcPct val="130000"/>
              </a:lnSpc>
              <a:buFont typeface="Wingdings" panose="05000000000000000000" pitchFamily="2" charset="2"/>
              <a:buChar char="§"/>
            </a:pPr>
            <a:r>
              <a:rPr lang="en-US" sz="4000" spc="-5"/>
              <a:t>Độ tốt của hàm f = g+ h’</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sp>
        <p:nvSpPr>
          <p:cNvPr id="8" name="Oval 7">
            <a:extLst>
              <a:ext uri="{FF2B5EF4-FFF2-40B4-BE49-F238E27FC236}">
                <a16:creationId xmlns:a16="http://schemas.microsoft.com/office/drawing/2014/main" id="{190F61C4-57AD-3527-52CD-19221E2F5357}"/>
              </a:ext>
            </a:extLst>
          </p:cNvPr>
          <p:cNvSpPr/>
          <p:nvPr/>
        </p:nvSpPr>
        <p:spPr>
          <a:xfrm>
            <a:off x="1427956" y="5217757"/>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A</a:t>
            </a:r>
          </a:p>
        </p:txBody>
      </p:sp>
      <p:sp>
        <p:nvSpPr>
          <p:cNvPr id="9" name="Oval 8">
            <a:extLst>
              <a:ext uri="{FF2B5EF4-FFF2-40B4-BE49-F238E27FC236}">
                <a16:creationId xmlns:a16="http://schemas.microsoft.com/office/drawing/2014/main" id="{9326FB02-1601-9968-5EB1-98A4E8CF5AAF}"/>
              </a:ext>
            </a:extLst>
          </p:cNvPr>
          <p:cNvSpPr/>
          <p:nvPr/>
        </p:nvSpPr>
        <p:spPr>
          <a:xfrm>
            <a:off x="5390356" y="4737100"/>
            <a:ext cx="6096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a:t>
            </a:r>
          </a:p>
        </p:txBody>
      </p:sp>
      <p:cxnSp>
        <p:nvCxnSpPr>
          <p:cNvPr id="11" name="Straight Connector 10">
            <a:extLst>
              <a:ext uri="{FF2B5EF4-FFF2-40B4-BE49-F238E27FC236}">
                <a16:creationId xmlns:a16="http://schemas.microsoft.com/office/drawing/2014/main" id="{F7BE6A58-48E1-5505-082D-D4EDD44BA404}"/>
              </a:ext>
            </a:extLst>
          </p:cNvPr>
          <p:cNvCxnSpPr>
            <a:stCxn id="8" idx="6"/>
            <a:endCxn id="9" idx="2"/>
          </p:cNvCxnSpPr>
          <p:nvPr/>
        </p:nvCxnSpPr>
        <p:spPr>
          <a:xfrm flipV="1">
            <a:off x="2037556" y="5041900"/>
            <a:ext cx="3352800" cy="4806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B9FA42-850D-E270-092F-EE47F7422F98}"/>
                  </a:ext>
                </a:extLst>
              </p:cNvPr>
              <p:cNvSpPr txBox="1"/>
              <p:nvPr/>
            </p:nvSpPr>
            <p:spPr>
              <a:xfrm>
                <a:off x="1712912" y="6151984"/>
                <a:ext cx="486242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𝐴</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𝐵</m:t>
                              </m:r>
                            </m:sub>
                          </m:sSub>
                        </m:e>
                      </m:d>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𝐴</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𝑌</m:t>
                              </m:r>
                            </m:e>
                            <m:sub>
                              <m:r>
                                <a:rPr lang="en-US" sz="3200" i="1">
                                  <a:latin typeface="Cambria Math" panose="02040503050406030204" pitchFamily="18" charset="0"/>
                                </a:rPr>
                                <m:t>𝐵</m:t>
                              </m:r>
                            </m:sub>
                          </m:sSub>
                        </m:e>
                      </m:d>
                    </m:oMath>
                  </m:oMathPara>
                </a14:m>
                <a:endParaRPr lang="en-US"/>
              </a:p>
            </p:txBody>
          </p:sp>
        </mc:Choice>
        <mc:Fallback xmlns="">
          <p:sp>
            <p:nvSpPr>
              <p:cNvPr id="12" name="TextBox 11">
                <a:extLst>
                  <a:ext uri="{FF2B5EF4-FFF2-40B4-BE49-F238E27FC236}">
                    <a16:creationId xmlns:a16="http://schemas.microsoft.com/office/drawing/2014/main" id="{CDB9FA42-850D-E270-092F-EE47F7422F98}"/>
                  </a:ext>
                </a:extLst>
              </p:cNvPr>
              <p:cNvSpPr txBox="1">
                <a:spLocks noRot="1" noChangeAspect="1" noMove="1" noResize="1" noEditPoints="1" noAdjustHandles="1" noChangeArrowheads="1" noChangeShapeType="1" noTextEdit="1"/>
              </p:cNvSpPr>
              <p:nvPr/>
            </p:nvSpPr>
            <p:spPr>
              <a:xfrm>
                <a:off x="1712912" y="6151984"/>
                <a:ext cx="4862421" cy="492443"/>
              </a:xfrm>
              <a:prstGeom prst="rect">
                <a:avLst/>
              </a:prstGeom>
              <a:blipFill>
                <a:blip r:embed="rId3"/>
                <a:stretch>
                  <a:fillRect/>
                </a:stretch>
              </a:blipFill>
            </p:spPr>
            <p:txBody>
              <a:bodyPr/>
              <a:lstStyle/>
              <a:p>
                <a:r>
                  <a:rPr lang="en-US">
                    <a:noFill/>
                  </a:rPr>
                  <a:t> </a:t>
                </a:r>
              </a:p>
            </p:txBody>
          </p:sp>
        </mc:Fallback>
      </mc:AlternateContent>
      <p:sp>
        <p:nvSpPr>
          <p:cNvPr id="13" name="object 20">
            <a:extLst>
              <a:ext uri="{FF2B5EF4-FFF2-40B4-BE49-F238E27FC236}">
                <a16:creationId xmlns:a16="http://schemas.microsoft.com/office/drawing/2014/main" id="{7D23A151-20A6-6440-7D2D-84C0AC4252A3}"/>
              </a:ext>
            </a:extLst>
          </p:cNvPr>
          <p:cNvSpPr txBox="1"/>
          <p:nvPr/>
        </p:nvSpPr>
        <p:spPr>
          <a:xfrm>
            <a:off x="753403" y="7171965"/>
            <a:ext cx="8744382"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h’  còn được gọi là khoảng cách Euclid</a:t>
            </a:r>
            <a:endParaRPr lang="vi-VN" sz="3600" spc="-5"/>
          </a:p>
        </p:txBody>
      </p:sp>
      <p:pic>
        <p:nvPicPr>
          <p:cNvPr id="6" name="Picture 5">
            <a:extLst>
              <a:ext uri="{FF2B5EF4-FFF2-40B4-BE49-F238E27FC236}">
                <a16:creationId xmlns:a16="http://schemas.microsoft.com/office/drawing/2014/main" id="{D3FFE3E5-DC7E-3830-83A7-8E2F8D342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4491" y="3807405"/>
            <a:ext cx="9601201" cy="5181600"/>
          </a:xfrm>
          <a:prstGeom prst="rect">
            <a:avLst/>
          </a:prstGeom>
        </p:spPr>
      </p:pic>
    </p:spTree>
    <p:extLst>
      <p:ext uri="{BB962C8B-B14F-4D97-AF65-F5344CB8AC3E}">
        <p14:creationId xmlns:p14="http://schemas.microsoft.com/office/powerpoint/2010/main" val="3358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6380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Open:={Start};</a:t>
            </a:r>
          </a:p>
          <a:p>
            <a:pPr marL="583565" marR="5080" indent="-571500" algn="just">
              <a:lnSpc>
                <a:spcPct val="130000"/>
              </a:lnSpc>
              <a:buFont typeface="Wingdings" panose="05000000000000000000" pitchFamily="2" charset="2"/>
              <a:buChar char="§"/>
            </a:pPr>
            <a:r>
              <a:rPr lang="en-US" sz="3200" spc="-5"/>
              <a:t>While (Open </a:t>
            </a:r>
            <a:r>
              <a:rPr lang="en-US" sz="3200" spc="-5">
                <a:sym typeface="Symbol" panose="05050102010706020507" pitchFamily="18" charset="2"/>
              </a:rPr>
              <a:t> </a:t>
            </a:r>
            <a:r>
              <a:rPr lang="en-US" sz="3200" spc="-5"/>
              <a:t>)</a:t>
            </a:r>
          </a:p>
          <a:p>
            <a:pPr marL="1497965" marR="5080" lvl="2" indent="-571500" algn="just">
              <a:lnSpc>
                <a:spcPct val="130000"/>
              </a:lnSpc>
              <a:buFont typeface="Wingdings" panose="05000000000000000000" pitchFamily="2" charset="2"/>
              <a:buChar char="§"/>
            </a:pPr>
            <a:r>
              <a:rPr lang="en-US" sz="3200" spc="-5"/>
              <a:t>n= Retrieve(Open);// Chọn n sao cho f(n) = min(Open)</a:t>
            </a:r>
          </a:p>
          <a:p>
            <a:pPr marL="1497965" marR="5080" lvl="2" indent="-571500" algn="just">
              <a:lnSpc>
                <a:spcPct val="130000"/>
              </a:lnSpc>
              <a:buFont typeface="Wingdings" panose="05000000000000000000" pitchFamily="2" charset="2"/>
              <a:buChar char="§"/>
            </a:pPr>
            <a:r>
              <a:rPr lang="en-US" sz="3200" spc="-5"/>
              <a:t>If (n </a:t>
            </a:r>
            <a:r>
              <a:rPr lang="en-US" sz="3200" spc="-5">
                <a:sym typeface="Symbol" panose="05050102010706020507" pitchFamily="18" charset="2"/>
              </a:rPr>
              <a:t> </a:t>
            </a:r>
            <a:r>
              <a:rPr lang="en-US" sz="3200" spc="-5"/>
              <a:t>Goal): Return True</a:t>
            </a:r>
          </a:p>
          <a:p>
            <a:pPr marL="1497965" marR="5080" lvl="2" indent="-571500" algn="just">
              <a:lnSpc>
                <a:spcPct val="130000"/>
              </a:lnSpc>
              <a:buFont typeface="Wingdings" panose="05000000000000000000" pitchFamily="2" charset="2"/>
              <a:buChar char="§"/>
            </a:pPr>
            <a:r>
              <a:rPr lang="en-US" sz="3200" spc="-5"/>
              <a:t>Else</a:t>
            </a:r>
          </a:p>
          <a:p>
            <a:pPr marL="2412365" marR="5080" lvl="4" indent="-571500" algn="just">
              <a:lnSpc>
                <a:spcPct val="130000"/>
              </a:lnSpc>
              <a:buFont typeface="Wingdings" panose="05000000000000000000" pitchFamily="2" charset="2"/>
              <a:buChar char="§"/>
            </a:pPr>
            <a:r>
              <a:rPr lang="en-US" sz="3200" spc="-5"/>
              <a:t>Tạo </a:t>
            </a:r>
            <a:r>
              <a:rPr lang="en-US" sz="3200" spc="-5">
                <a:sym typeface="Symbol" panose="05050102010706020507" pitchFamily="18" charset="2"/>
              </a:rPr>
              <a:t>(n)</a:t>
            </a:r>
            <a:r>
              <a:rPr lang="en-US" sz="3200" spc="-5"/>
              <a:t>;</a:t>
            </a:r>
          </a:p>
          <a:p>
            <a:pPr marL="2412365" marR="5080" lvl="4" indent="-571500" algn="just">
              <a:lnSpc>
                <a:spcPct val="130000"/>
              </a:lnSpc>
              <a:buFont typeface="Wingdings" panose="05000000000000000000" pitchFamily="2" charset="2"/>
              <a:buChar char="§"/>
            </a:pPr>
            <a:r>
              <a:rPr lang="en-US" sz="3200" spc="-5"/>
              <a:t>for mỗi nút con m của </a:t>
            </a:r>
            <a:r>
              <a:rPr lang="en-US" sz="3200" spc="-5">
                <a:sym typeface="Symbol" panose="05050102010706020507" pitchFamily="18" charset="2"/>
              </a:rPr>
              <a:t>(n)  CLOSE</a:t>
            </a:r>
            <a:endParaRPr lang="en-US" sz="3200" spc="-5"/>
          </a:p>
          <a:p>
            <a:pPr marL="3326765" marR="5080" lvl="6" indent="-571500" algn="just">
              <a:lnSpc>
                <a:spcPct val="130000"/>
              </a:lnSpc>
              <a:buFont typeface="Wingdings" panose="05000000000000000000" pitchFamily="2" charset="2"/>
              <a:buChar char="§"/>
            </a:pPr>
            <a:r>
              <a:rPr lang="en-US" sz="3200" spc="-5"/>
              <a:t>g(m)=g(n)+Cost(n,m)</a:t>
            </a:r>
          </a:p>
          <a:p>
            <a:pPr marL="3326765" marR="5080" lvl="6" indent="-571500" algn="just">
              <a:lnSpc>
                <a:spcPct val="130000"/>
              </a:lnSpc>
              <a:buFont typeface="Wingdings" panose="05000000000000000000" pitchFamily="2" charset="2"/>
              <a:buChar char="§"/>
            </a:pPr>
            <a:r>
              <a:rPr lang="en-US" sz="3200" spc="-5"/>
              <a:t>f(m)=g(m)+h’(m)</a:t>
            </a:r>
          </a:p>
          <a:p>
            <a:pPr marL="3326765" marR="5080" lvl="6" indent="-571500" algn="just">
              <a:lnSpc>
                <a:spcPct val="130000"/>
              </a:lnSpc>
              <a:buFont typeface="Wingdings" panose="05000000000000000000" pitchFamily="2" charset="2"/>
              <a:buChar char="§"/>
            </a:pPr>
            <a:r>
              <a:rPr lang="en-US" sz="3200" spc="-5"/>
              <a:t>OPEN = OPEN </a:t>
            </a:r>
            <a:r>
              <a:rPr lang="en-US" sz="3200" spc="-5">
                <a:sym typeface="Symbol" panose="05050102010706020507" pitchFamily="18" charset="2"/>
              </a:rPr>
              <a:t> </a:t>
            </a:r>
            <a:r>
              <a:rPr lang="en-US" sz="3200" spc="-5"/>
              <a:t>{m}</a:t>
            </a:r>
          </a:p>
          <a:p>
            <a:pPr marL="3326765" marR="5080" lvl="6" indent="-571500" algn="just">
              <a:lnSpc>
                <a:spcPct val="130000"/>
              </a:lnSpc>
              <a:buFont typeface="Wingdings" panose="05000000000000000000" pitchFamily="2" charset="2"/>
              <a:buChar char="§"/>
            </a:pPr>
            <a:r>
              <a:rPr lang="en-US" sz="3200" spc="-5"/>
              <a:t>CLOSE = CLOSE </a:t>
            </a:r>
            <a:r>
              <a:rPr lang="en-US" sz="3200" spc="-5">
                <a:sym typeface="Symbol" panose="05050102010706020507" pitchFamily="18" charset="2"/>
              </a:rPr>
              <a:t> </a:t>
            </a:r>
            <a:r>
              <a:rPr lang="en-US" sz="3200" spc="-5"/>
              <a:t>{n}</a:t>
            </a:r>
          </a:p>
          <a:p>
            <a:pPr marL="583565" marR="5080" indent="-571500" algn="just">
              <a:lnSpc>
                <a:spcPct val="130000"/>
              </a:lnSpc>
              <a:buFont typeface="Wingdings" panose="05000000000000000000" pitchFamily="2" charset="2"/>
              <a:buChar char="§"/>
            </a:pPr>
            <a:r>
              <a:rPr lang="en-US" sz="3200" spc="-5"/>
              <a:t>Return False;</a:t>
            </a: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6" name="Picture 5">
            <a:extLst>
              <a:ext uri="{FF2B5EF4-FFF2-40B4-BE49-F238E27FC236}">
                <a16:creationId xmlns:a16="http://schemas.microsoft.com/office/drawing/2014/main" id="{D23DA515-7FB8-ADDC-91A3-F2474D864B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2756" y="3441700"/>
            <a:ext cx="9633111" cy="5181600"/>
          </a:xfrm>
          <a:prstGeom prst="rect">
            <a:avLst/>
          </a:prstGeom>
        </p:spPr>
      </p:pic>
    </p:spTree>
    <p:extLst>
      <p:ext uri="{BB962C8B-B14F-4D97-AF65-F5344CB8AC3E}">
        <p14:creationId xmlns:p14="http://schemas.microsoft.com/office/powerpoint/2010/main" val="23133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280721544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Tree>
    <p:extLst>
      <p:ext uri="{BB962C8B-B14F-4D97-AF65-F5344CB8AC3E}">
        <p14:creationId xmlns:p14="http://schemas.microsoft.com/office/powerpoint/2010/main" val="376450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6" name="Table 7">
            <a:extLst>
              <a:ext uri="{FF2B5EF4-FFF2-40B4-BE49-F238E27FC236}">
                <a16:creationId xmlns:a16="http://schemas.microsoft.com/office/drawing/2014/main" id="{CD9CFCBE-9581-DE75-74A6-1772E359307E}"/>
              </a:ext>
            </a:extLst>
          </p:cNvPr>
          <p:cNvGraphicFramePr>
            <a:graphicFrameLocks noGrp="1"/>
          </p:cNvGraphicFramePr>
          <p:nvPr>
            <p:extLst>
              <p:ext uri="{D42A27DB-BD31-4B8C-83A1-F6EECF244321}">
                <p14:modId xmlns:p14="http://schemas.microsoft.com/office/powerpoint/2010/main" val="3222452553"/>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rgbClr val="FF0000"/>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rgbClr val="FF0000"/>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rgbClr val="FF0000"/>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9" name="object 20">
            <a:extLst>
              <a:ext uri="{FF2B5EF4-FFF2-40B4-BE49-F238E27FC236}">
                <a16:creationId xmlns:a16="http://schemas.microsoft.com/office/drawing/2014/main" id="{A0F3DC02-BD2C-1FC5-41A0-F713DD313366}"/>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Start = Arad, </a:t>
            </a:r>
            <a:r>
              <a:rPr lang="en-US" sz="3200" spc="-5">
                <a:sym typeface="Symbol" panose="05050102010706020507" pitchFamily="18" charset="2"/>
              </a:rPr>
              <a:t>(n) ={Timisoara,</a:t>
            </a:r>
            <a:r>
              <a:rPr lang="en-US" sz="3200" b="0"/>
              <a:t> Sibiu, Zerind</a:t>
            </a:r>
            <a:r>
              <a:rPr lang="en-US" sz="3200" spc="-5">
                <a:sym typeface="Symbol" panose="05050102010706020507" pitchFamily="18" charset="2"/>
              </a:rPr>
              <a:t>}, </a:t>
            </a:r>
            <a:endParaRPr lang="en-US" sz="2800" spc="-5">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g(Timisoara)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Timisoara) = 0 + 118 = 118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f(Timisoara) = g(Timisoara) + h’(Timisoara) = 118 + 329 = 447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g(Sibiu)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Sibiu) = 0 + 140 = 140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f(Sibiu) = g(Sibiu) + h’(Sibiu) = 140 + 253 = 393</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g(Zerind) = g(</a:t>
            </a:r>
            <a:r>
              <a:rPr lang="en-US" sz="2800" spc="-5"/>
              <a:t>Arad</a:t>
            </a:r>
            <a:r>
              <a:rPr lang="en-US" sz="2800" spc="-5">
                <a:sym typeface="Symbol" panose="05050102010706020507" pitchFamily="18" charset="2"/>
              </a:rPr>
              <a:t>) + cost(</a:t>
            </a:r>
            <a:r>
              <a:rPr lang="en-US" sz="2800" spc="-5"/>
              <a:t>Arad </a:t>
            </a:r>
            <a:r>
              <a:rPr lang="en-US" sz="2800" spc="-5">
                <a:sym typeface="Symbol" panose="05050102010706020507" pitchFamily="18" charset="2"/>
              </a:rPr>
              <a:t> Zerind) = 0 + 75 = 75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f(Zerind) = g(Zerind) + h’(Zerind) = 75 + 374 = 449</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{Sibiu – 393,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f(Sibiu),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Father(Sibiu) = </a:t>
            </a:r>
            <a:r>
              <a:rPr lang="en-US" sz="2800" spc="-5">
                <a:highlight>
                  <a:srgbClr val="00FF00"/>
                </a:highlight>
              </a:rPr>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Father(Timisoara) = </a:t>
            </a:r>
            <a:r>
              <a:rPr lang="en-US" sz="2800" spc="-5"/>
              <a:t>Arad</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Father(Zerind) = </a:t>
            </a:r>
            <a:r>
              <a:rPr lang="en-US" sz="2800" spc="-5"/>
              <a:t>Arad</a:t>
            </a:r>
            <a:endParaRPr lang="en-US" sz="2800" spc="-5">
              <a:sym typeface="Symbol" panose="05050102010706020507" pitchFamily="18" charset="2"/>
            </a:endParaRPr>
          </a:p>
        </p:txBody>
      </p:sp>
    </p:spTree>
    <p:extLst>
      <p:ext uri="{BB962C8B-B14F-4D97-AF65-F5344CB8AC3E}">
        <p14:creationId xmlns:p14="http://schemas.microsoft.com/office/powerpoint/2010/main" val="279543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3329918680"/>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rgbClr val="FF0000"/>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rgbClr val="FF0000"/>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rgbClr val="FF0000"/>
                          </a:solidFill>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Sibiu</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Arad</a:t>
            </a:r>
            <a:r>
              <a:rPr lang="en-US" sz="3200" spc="-5">
                <a:sym typeface="Symbol" panose="05050102010706020507" pitchFamily="18" charset="2"/>
              </a:rPr>
              <a:t>,</a:t>
            </a:r>
            <a:r>
              <a:rPr lang="en-US" sz="3200" b="0"/>
              <a:t> Fagaras, Oradea, Rimnicu Vilcea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g(Fagaras)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Fagaras) = 140 + 99 = 239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f(Fagaras) = g(Fagaras) + h’(Fagaras) = 239 + 178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Oradea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Oradea</a:t>
            </a:r>
            <a:r>
              <a:rPr lang="en-US" sz="2800" spc="-5">
                <a:sym typeface="Symbol" panose="05050102010706020507" pitchFamily="18" charset="2"/>
              </a:rPr>
              <a:t>) = 140 + 151 = 291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Oradea</a:t>
            </a:r>
            <a:r>
              <a:rPr lang="en-US" sz="2800" spc="-5">
                <a:sym typeface="Symbol" panose="05050102010706020507" pitchFamily="18" charset="2"/>
              </a:rPr>
              <a:t>) = g(</a:t>
            </a:r>
            <a:r>
              <a:rPr lang="en-US" sz="2800" b="0"/>
              <a:t>Oradea</a:t>
            </a:r>
            <a:r>
              <a:rPr lang="en-US" sz="2800" spc="-5">
                <a:sym typeface="Symbol" panose="05050102010706020507" pitchFamily="18" charset="2"/>
              </a:rPr>
              <a:t>) + h’(</a:t>
            </a:r>
            <a:r>
              <a:rPr lang="en-US" sz="2800" b="0"/>
              <a:t>Oradea</a:t>
            </a:r>
            <a:r>
              <a:rPr lang="en-US" sz="2800" spc="-5">
                <a:sym typeface="Symbol" panose="05050102010706020507" pitchFamily="18" charset="2"/>
              </a:rPr>
              <a:t>) = 291 + 380 = 671</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Rimnicu Vilcea</a:t>
            </a:r>
            <a:r>
              <a:rPr lang="en-US" sz="2800" spc="-5">
                <a:sym typeface="Symbol" panose="05050102010706020507" pitchFamily="18" charset="2"/>
              </a:rPr>
              <a:t>) = g(</a:t>
            </a:r>
            <a:r>
              <a:rPr lang="en-US" sz="2800" spc="-5"/>
              <a:t>Sibiu</a:t>
            </a:r>
            <a:r>
              <a:rPr lang="en-US" sz="2800" spc="-5">
                <a:sym typeface="Symbol" panose="05050102010706020507" pitchFamily="18" charset="2"/>
              </a:rPr>
              <a:t>) + cost(</a:t>
            </a:r>
            <a:r>
              <a:rPr lang="en-US" sz="2800" spc="-5"/>
              <a:t>Sibiu </a:t>
            </a:r>
            <a:r>
              <a:rPr lang="en-US" sz="2800" spc="-5">
                <a:sym typeface="Symbol" panose="05050102010706020507" pitchFamily="18" charset="2"/>
              </a:rPr>
              <a:t> </a:t>
            </a:r>
            <a:r>
              <a:rPr lang="en-US" sz="2800" b="0"/>
              <a:t>Rim.Vilcea</a:t>
            </a:r>
            <a:r>
              <a:rPr lang="en-US" sz="2800" spc="-5">
                <a:sym typeface="Symbol" panose="05050102010706020507" pitchFamily="18" charset="2"/>
              </a:rPr>
              <a:t>) = 140 + 80 = 220</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Rimnicu Vilcea</a:t>
            </a:r>
            <a:r>
              <a:rPr lang="en-US" sz="2800" spc="-5">
                <a:sym typeface="Symbol" panose="05050102010706020507" pitchFamily="18" charset="2"/>
              </a:rPr>
              <a:t>) = g(Fagaras) + h’(</a:t>
            </a:r>
            <a:r>
              <a:rPr lang="en-US" sz="2800" b="0"/>
              <a:t>Rimnicu Vilcea</a:t>
            </a:r>
            <a:r>
              <a:rPr lang="en-US" sz="2800" spc="-5">
                <a:sym typeface="Symbol" panose="05050102010706020507" pitchFamily="18" charset="2"/>
              </a:rPr>
              <a:t>) = 220 + 193 = 413</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Rimnicu Vilcea - 413, </a:t>
            </a:r>
            <a:r>
              <a:rPr lang="en-US" sz="2800" spc="-5">
                <a:sym typeface="Symbol" panose="05050102010706020507" pitchFamily="18" charset="2"/>
              </a:rPr>
              <a:t>Fagaras – 417, Timisoara – 447, Zerind-449}</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Rimnicu Vilcea</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Oradea</a:t>
            </a:r>
            <a:r>
              <a:rPr lang="en-US" sz="2800" spc="-5">
                <a:sym typeface="Symbol" panose="05050102010706020507" pitchFamily="18" charset="2"/>
              </a:rPr>
              <a:t>) = </a:t>
            </a:r>
            <a:r>
              <a:rPr lang="en-US" sz="2800" spc="-5"/>
              <a:t>Sibiu</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Rimnicu Vilcea</a:t>
            </a:r>
            <a:r>
              <a:rPr lang="en-US" sz="2800" spc="-5">
                <a:highlight>
                  <a:srgbClr val="00FF00"/>
                </a:highlight>
                <a:sym typeface="Symbol" panose="05050102010706020507" pitchFamily="18" charset="2"/>
              </a:rPr>
              <a:t>) = </a:t>
            </a:r>
            <a:r>
              <a:rPr lang="en-US" sz="2800" spc="-5">
                <a:highlight>
                  <a:srgbClr val="00FF00"/>
                </a:highlight>
              </a:rPr>
              <a:t>Sibiu</a:t>
            </a:r>
          </a:p>
        </p:txBody>
      </p:sp>
    </p:spTree>
    <p:extLst>
      <p:ext uri="{BB962C8B-B14F-4D97-AF65-F5344CB8AC3E}">
        <p14:creationId xmlns:p14="http://schemas.microsoft.com/office/powerpoint/2010/main" val="346467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222579297"/>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rgbClr val="FF0000"/>
                          </a:solidFill>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628479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Rimnicu Vilcea</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a:t>
            </a:r>
            <a:r>
              <a:rPr lang="en-US" sz="3200" b="0"/>
              <a:t> Craiova, Pitestti</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Craiova</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 220 + 146 = 366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366 + 160 = 526</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Pitestti</a:t>
            </a:r>
            <a:r>
              <a:rPr lang="en-US" sz="2800" spc="-5">
                <a:sym typeface="Symbol" panose="05050102010706020507" pitchFamily="18" charset="2"/>
              </a:rPr>
              <a:t>) = g(</a:t>
            </a:r>
            <a:r>
              <a:rPr lang="en-US" sz="2800" b="0"/>
              <a:t>R.Vilcea</a:t>
            </a:r>
            <a:r>
              <a:rPr lang="en-US" sz="2800" spc="-5">
                <a:sym typeface="Symbol" panose="05050102010706020507" pitchFamily="18" charset="2"/>
              </a:rPr>
              <a:t>) + cost(</a:t>
            </a:r>
            <a:r>
              <a:rPr lang="en-US" sz="2800" b="0"/>
              <a:t>R.Vilcea</a:t>
            </a:r>
            <a:r>
              <a:rPr lang="en-US" sz="2800" spc="-5"/>
              <a:t> </a:t>
            </a:r>
            <a:r>
              <a:rPr lang="en-US" sz="2800" spc="-5">
                <a:sym typeface="Symbol" panose="05050102010706020507" pitchFamily="18" charset="2"/>
              </a:rPr>
              <a:t> </a:t>
            </a:r>
            <a:r>
              <a:rPr lang="en-US" sz="2800" b="0"/>
              <a:t>Pitestti</a:t>
            </a:r>
            <a:r>
              <a:rPr lang="en-US" sz="2800" spc="-5">
                <a:sym typeface="Symbol" panose="05050102010706020507" pitchFamily="18" charset="2"/>
              </a:rPr>
              <a:t>) = 220 + 97 = 317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Pitestti</a:t>
            </a:r>
            <a:r>
              <a:rPr lang="en-US" sz="2800" spc="-5">
                <a:sym typeface="Symbol" panose="05050102010706020507" pitchFamily="18" charset="2"/>
              </a:rPr>
              <a:t>) = g(</a:t>
            </a:r>
            <a:r>
              <a:rPr lang="en-US" sz="2800" b="0"/>
              <a:t>Pitestti</a:t>
            </a:r>
            <a:r>
              <a:rPr lang="en-US" sz="2800" spc="-5">
                <a:sym typeface="Symbol" panose="05050102010706020507" pitchFamily="18" charset="2"/>
              </a:rPr>
              <a:t>) + h’(</a:t>
            </a:r>
            <a:r>
              <a:rPr lang="en-US" sz="2800" b="0"/>
              <a:t>Pitestti</a:t>
            </a:r>
            <a:r>
              <a:rPr lang="en-US" sz="2800" spc="-5">
                <a:sym typeface="Symbol" panose="05050102010706020507" pitchFamily="18" charset="2"/>
              </a:rPr>
              <a:t>) = 317 + 98 = 415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Pitestti - 415, </a:t>
            </a:r>
            <a:r>
              <a:rPr lang="en-US" sz="2800" spc="-5">
                <a:sym typeface="Symbol" panose="05050102010706020507" pitchFamily="18" charset="2"/>
              </a:rPr>
              <a:t>Fagaras – 417, Timisoara – 447, Zerind-449, </a:t>
            </a:r>
            <a:r>
              <a:rPr lang="en-US" sz="2800" b="0"/>
              <a:t>Craiova - 526</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Pitestti</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Pitestti</a:t>
            </a:r>
            <a:r>
              <a:rPr lang="en-US" sz="2800" spc="-5">
                <a:highlight>
                  <a:srgbClr val="00FF00"/>
                </a:highlight>
                <a:sym typeface="Symbol" panose="05050102010706020507" pitchFamily="18" charset="2"/>
              </a:rPr>
              <a:t>) = </a:t>
            </a:r>
            <a:r>
              <a:rPr lang="en-US" sz="2800" b="0">
                <a:highlight>
                  <a:srgbClr val="00FF00"/>
                </a:highlight>
              </a:rPr>
              <a:t>Rimnicu Vilcea</a:t>
            </a:r>
          </a:p>
        </p:txBody>
      </p:sp>
    </p:spTree>
    <p:extLst>
      <p:ext uri="{BB962C8B-B14F-4D97-AF65-F5344CB8AC3E}">
        <p14:creationId xmlns:p14="http://schemas.microsoft.com/office/powerpoint/2010/main" val="41898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69765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OPEN: tập chứa các trạng thái được sinh ra nhưng chưa được xét đến (vì ta đã chọn trạng thái khác). Thực ra OPEN là một hàng đợi ưu tiên mà trong đó, phần tử có độ ưu tiên cao nhất là phần  tử tốt nhất.</a:t>
            </a:r>
          </a:p>
          <a:p>
            <a:pPr marL="583565" marR="5080" indent="-571500" algn="just">
              <a:lnSpc>
                <a:spcPct val="130000"/>
              </a:lnSpc>
              <a:buFont typeface="Wingdings" panose="05000000000000000000" pitchFamily="2" charset="2"/>
              <a:buChar char="§"/>
            </a:pPr>
            <a:r>
              <a:rPr lang="en-US" sz="4400" spc="-5"/>
              <a:t>CLOSE:  tập chứa các trạng thái đã được xét đến. Chúng ta cần lưu trữ những trạng thái này trong bộ nhớ để đề phòng trường hợp khi một trạng thái mới được tạo ra trùng với trạng thái mà ta đã xét trước đó.</a:t>
            </a:r>
            <a:endParaRPr lang="vi-VN" sz="44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38068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4061974102"/>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rgbClr val="FF0000"/>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740510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b="0"/>
              <a:t>Pitestti</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Rimnicu Vilcea</a:t>
            </a:r>
            <a:r>
              <a:rPr lang="en-US" sz="3200" spc="-5">
                <a:sym typeface="Symbol" panose="05050102010706020507" pitchFamily="18" charset="2"/>
              </a:rPr>
              <a:t>, </a:t>
            </a:r>
            <a:r>
              <a:rPr lang="en-US" sz="3200" b="0"/>
              <a:t>Bucharest, Craiova</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a:t>
            </a:r>
            <a:r>
              <a:rPr lang="en-US" sz="3200" spc="-5">
                <a:sym typeface="Symbol" panose="05050102010706020507" pitchFamily="18" charset="2"/>
              </a:rPr>
              <a:t>}</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b="0"/>
              <a:t>Bucharest</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+ 101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b="0"/>
              <a:t>Bucharest</a:t>
            </a:r>
            <a:r>
              <a:rPr lang="en-US" sz="2800" spc="-5">
                <a:sym typeface="Symbol" panose="05050102010706020507" pitchFamily="18" charset="2"/>
              </a:rPr>
              <a:t>) = g(</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418 + 0 = 418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Pitestti</a:t>
            </a:r>
            <a:r>
              <a:rPr lang="en-US" sz="2800" spc="-5">
                <a:sym typeface="Symbol" panose="05050102010706020507" pitchFamily="18" charset="2"/>
              </a:rPr>
              <a:t>) + cost(</a:t>
            </a:r>
            <a:r>
              <a:rPr lang="en-US" sz="2800" b="0"/>
              <a:t>Pitestti</a:t>
            </a:r>
            <a:r>
              <a:rPr lang="en-US" sz="2800" spc="-5"/>
              <a:t> </a:t>
            </a:r>
            <a:r>
              <a:rPr lang="en-US" sz="2800" spc="-5">
                <a:sym typeface="Symbol" panose="05050102010706020507" pitchFamily="18" charset="2"/>
              </a:rPr>
              <a:t> </a:t>
            </a:r>
            <a:r>
              <a:rPr lang="en-US" sz="2800" b="0"/>
              <a:t>Craiova</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317 + 138 = 455</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Craiova</a:t>
            </a:r>
            <a:r>
              <a:rPr lang="en-US" sz="2800" spc="-5">
                <a:sym typeface="Symbol" panose="05050102010706020507" pitchFamily="18" charset="2"/>
              </a:rPr>
              <a:t>) = g(</a:t>
            </a:r>
            <a:r>
              <a:rPr lang="en-US" sz="2800" b="0"/>
              <a:t>Craiova</a:t>
            </a:r>
            <a:r>
              <a:rPr lang="en-US" sz="2800" spc="-5">
                <a:sym typeface="Symbol" panose="05050102010706020507" pitchFamily="18" charset="2"/>
              </a:rPr>
              <a:t>) + h’(</a:t>
            </a:r>
            <a:r>
              <a:rPr lang="en-US" sz="2800" b="0"/>
              <a:t>Craiova</a:t>
            </a:r>
            <a:r>
              <a:rPr lang="en-US" sz="2800" spc="-5">
                <a:sym typeface="Symbol" panose="05050102010706020507" pitchFamily="18" charset="2"/>
              </a:rPr>
              <a:t>) = 455 + 160 = 615</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{Fagaras – 417, </a:t>
            </a:r>
            <a:r>
              <a:rPr lang="en-US" sz="2800" b="0"/>
              <a:t>Bucharest - </a:t>
            </a:r>
            <a:r>
              <a:rPr lang="en-US" sz="2800" spc="-5">
                <a:sym typeface="Symbol" panose="05050102010706020507" pitchFamily="18" charset="2"/>
              </a:rPr>
              <a:t>418,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f(Fagaras), </a:t>
            </a:r>
          </a:p>
          <a:p>
            <a:pPr marL="1497965" marR="5080" lvl="2" indent="-571500" algn="just">
              <a:lnSpc>
                <a:spcPct val="130000"/>
              </a:lnSpc>
              <a:buFont typeface="Wingdings" panose="05000000000000000000" pitchFamily="2" charset="2"/>
              <a:buChar char="§"/>
            </a:pPr>
            <a:r>
              <a:rPr lang="en-US" sz="2800" spc="-5">
                <a:highlight>
                  <a:srgbClr val="FFA100"/>
                </a:highlight>
                <a:sym typeface="Symbol" panose="05050102010706020507" pitchFamily="18" charset="2"/>
              </a:rPr>
              <a:t>Father(</a:t>
            </a:r>
            <a:r>
              <a:rPr lang="en-US" sz="2800" b="0">
                <a:highlight>
                  <a:srgbClr val="FFA100"/>
                </a:highlight>
              </a:rPr>
              <a:t>Fagaras</a:t>
            </a:r>
            <a:r>
              <a:rPr lang="en-US" sz="2800" spc="-5">
                <a:highlight>
                  <a:srgbClr val="FFA100"/>
                </a:highlight>
                <a:sym typeface="Symbol" panose="05050102010706020507" pitchFamily="18" charset="2"/>
              </a:rPr>
              <a:t>) = </a:t>
            </a:r>
            <a:r>
              <a:rPr lang="en-US" sz="2800" spc="-5">
                <a:highlight>
                  <a:srgbClr val="FFA100"/>
                </a:highlight>
              </a:rPr>
              <a:t>Sibiu (từ slide 28)</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Father(</a:t>
            </a:r>
            <a:r>
              <a:rPr lang="en-US" sz="2800" b="0"/>
              <a:t>Craiova</a:t>
            </a:r>
            <a:r>
              <a:rPr lang="en-US" sz="2800" spc="-5">
                <a:sym typeface="Symbol" panose="05050102010706020507" pitchFamily="18" charset="2"/>
              </a:rPr>
              <a:t>) = </a:t>
            </a:r>
            <a:r>
              <a:rPr lang="en-US" sz="2800" b="0"/>
              <a:t>Rimnicu Vilcea</a:t>
            </a:r>
            <a:r>
              <a:rPr lang="en-US" sz="2800" spc="-5"/>
              <a:t> (vẫn giữ nguyên)</a:t>
            </a:r>
            <a:endParaRPr lang="en-US" sz="2800" spc="-5">
              <a:highlight>
                <a:srgbClr val="FFA100"/>
              </a:highlight>
            </a:endParaRPr>
          </a:p>
        </p:txBody>
      </p:sp>
    </p:spTree>
    <p:extLst>
      <p:ext uri="{BB962C8B-B14F-4D97-AF65-F5344CB8AC3E}">
        <p14:creationId xmlns:p14="http://schemas.microsoft.com/office/powerpoint/2010/main" val="171486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extLst>
              <p:ext uri="{D42A27DB-BD31-4B8C-83A1-F6EECF244321}">
                <p14:modId xmlns:p14="http://schemas.microsoft.com/office/powerpoint/2010/main" val="1322330485"/>
              </p:ext>
            </p:extLst>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highlight>
                            <a:srgbClr val="FFFF00"/>
                          </a:highlight>
                        </a:rPr>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solidFill>
                            <a:schemeClr val="tx1"/>
                          </a:solidFill>
                        </a:rPr>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solidFill>
                            <a:schemeClr val="tx1"/>
                          </a:solidFill>
                          <a:highlight>
                            <a:srgbClr val="FFFF00"/>
                          </a:highlight>
                        </a:rPr>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solidFill>
                            <a:schemeClr val="tx1"/>
                          </a:solidFill>
                        </a:rPr>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solidFill>
                            <a:schemeClr val="tx1"/>
                          </a:solidFill>
                          <a:highlight>
                            <a:srgbClr val="FFFF00"/>
                          </a:highlight>
                        </a:rPr>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solidFill>
                            <a:schemeClr val="tx1"/>
                          </a:solidFill>
                          <a:highlight>
                            <a:srgbClr val="FFFF00"/>
                          </a:highlight>
                        </a:rPr>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highlight>
                            <a:srgbClr val="FFFF00"/>
                          </a:highlight>
                        </a:rPr>
                        <a:t>Sibiu</a:t>
                      </a:r>
                    </a:p>
                  </a:txBody>
                  <a:tcPr>
                    <a:solidFill>
                      <a:srgbClr val="7030A0">
                        <a:alpha val="20000"/>
                      </a:srgbClr>
                    </a:solidFill>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sp>
        <p:nvSpPr>
          <p:cNvPr id="6" name="object 20">
            <a:extLst>
              <a:ext uri="{FF2B5EF4-FFF2-40B4-BE49-F238E27FC236}">
                <a16:creationId xmlns:a16="http://schemas.microsoft.com/office/drawing/2014/main" id="{B05076E8-8AFC-CAA7-EFB0-BD7602097A10}"/>
              </a:ext>
            </a:extLst>
          </p:cNvPr>
          <p:cNvSpPr txBox="1"/>
          <p:nvPr/>
        </p:nvSpPr>
        <p:spPr>
          <a:xfrm>
            <a:off x="3637756" y="2888234"/>
            <a:ext cx="14325600" cy="51644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Fagaras</a:t>
            </a:r>
            <a:r>
              <a:rPr lang="en-US" sz="3200" spc="-5"/>
              <a:t>, </a:t>
            </a:r>
            <a:r>
              <a:rPr lang="en-US" sz="3200" spc="-5">
                <a:sym typeface="Symbol" panose="05050102010706020507" pitchFamily="18" charset="2"/>
              </a:rPr>
              <a:t>(n) ={</a:t>
            </a:r>
            <a:r>
              <a:rPr lang="en-US" sz="3200" strike="sngStrike" spc="-5">
                <a:sym typeface="Symbol" panose="05050102010706020507" pitchFamily="18" charset="2"/>
              </a:rPr>
              <a:t>Sibiu</a:t>
            </a:r>
            <a:r>
              <a:rPr lang="en-US" sz="3200" spc="-5">
                <a:sym typeface="Symbol" panose="05050102010706020507" pitchFamily="18" charset="2"/>
              </a:rPr>
              <a:t>, </a:t>
            </a:r>
            <a:r>
              <a:rPr lang="en-US" sz="3200" b="0"/>
              <a:t>Bucharest</a:t>
            </a:r>
            <a:r>
              <a:rPr lang="en-US" sz="3200" spc="-5">
                <a:sym typeface="Symbol" panose="05050102010706020507" pitchFamily="18" charset="2"/>
              </a:rPr>
              <a:t>}, </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CLOSE = {Arad, Sibiu, </a:t>
            </a:r>
            <a:r>
              <a:rPr lang="en-US" sz="3200" b="0"/>
              <a:t>Rimnicu Vilcea, Pitestti, </a:t>
            </a:r>
            <a:r>
              <a:rPr lang="en-US" sz="3200" spc="-5">
                <a:sym typeface="Symbol" panose="05050102010706020507" pitchFamily="18" charset="2"/>
              </a:rPr>
              <a:t>Fagaras}</a:t>
            </a:r>
            <a:endParaRPr lang="en-US" sz="2800" spc="-5">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b="0"/>
              <a:t>Fagaras</a:t>
            </a:r>
            <a:r>
              <a:rPr lang="en-US" sz="2800" spc="-5">
                <a:sym typeface="Symbol" panose="05050102010706020507" pitchFamily="18" charset="2"/>
              </a:rPr>
              <a:t>) + cost(</a:t>
            </a:r>
            <a:r>
              <a:rPr lang="en-US" sz="2800" b="0"/>
              <a:t>Fagaras</a:t>
            </a:r>
            <a:r>
              <a:rPr lang="en-US" sz="2800" spc="-5"/>
              <a:t> </a:t>
            </a:r>
            <a:r>
              <a:rPr lang="en-US" sz="2800" spc="-5">
                <a:sym typeface="Symbol" panose="05050102010706020507" pitchFamily="18" charset="2"/>
              </a:rPr>
              <a:t> </a:t>
            </a:r>
            <a:r>
              <a:rPr lang="en-US" sz="2800" b="0"/>
              <a:t>Bucharest</a:t>
            </a:r>
            <a:r>
              <a:rPr lang="en-US" sz="2800" spc="-5">
                <a:sym typeface="Symbol" panose="05050102010706020507" pitchFamily="18" charset="2"/>
              </a:rPr>
              <a:t>) </a:t>
            </a:r>
          </a:p>
          <a:p>
            <a:pPr marL="926465" marR="5080" lvl="2" algn="just">
              <a:lnSpc>
                <a:spcPct val="130000"/>
              </a:lnSpc>
            </a:pPr>
            <a:r>
              <a:rPr lang="en-US" sz="2800" spc="-5">
                <a:sym typeface="Symbol" panose="05050102010706020507" pitchFamily="18" charset="2"/>
              </a:rPr>
              <a:t>						   = 417 + 0 = 417</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g</a:t>
            </a:r>
            <a:r>
              <a:rPr lang="en-US" sz="2800" spc="-5" baseline="-25000">
                <a:sym typeface="Symbol" panose="05050102010706020507" pitchFamily="18" charset="2"/>
              </a:rPr>
              <a:t>new</a:t>
            </a:r>
            <a:r>
              <a:rPr lang="en-US" sz="2800" spc="-5">
                <a:sym typeface="Symbol" panose="05050102010706020507" pitchFamily="18" charset="2"/>
              </a:rPr>
              <a:t>(</a:t>
            </a:r>
            <a:r>
              <a:rPr lang="en-US" sz="2800" b="0"/>
              <a:t>Bucharest</a:t>
            </a:r>
            <a:r>
              <a:rPr lang="en-US" sz="2800" spc="-5">
                <a:sym typeface="Symbol" panose="05050102010706020507" pitchFamily="18" charset="2"/>
              </a:rPr>
              <a:t>) + h’(</a:t>
            </a:r>
            <a:r>
              <a:rPr lang="en-US" sz="2800" b="0"/>
              <a:t>Bucharest</a:t>
            </a:r>
            <a:r>
              <a:rPr lang="en-US" sz="2800" spc="-5">
                <a:sym typeface="Symbol" panose="05050102010706020507" pitchFamily="18" charset="2"/>
              </a:rPr>
              <a:t>) = 417 + 0 = 417</a:t>
            </a:r>
          </a:p>
          <a:p>
            <a:pPr marL="583565" marR="5080" indent="-571500" algn="just">
              <a:lnSpc>
                <a:spcPct val="130000"/>
              </a:lnSpc>
              <a:buFont typeface="Wingdings" panose="05000000000000000000" pitchFamily="2" charset="2"/>
              <a:buChar char="§"/>
            </a:pPr>
            <a:r>
              <a:rPr lang="en-US" sz="2800" spc="-5">
                <a:sym typeface="Symbol" panose="05050102010706020507" pitchFamily="18" charset="2"/>
              </a:rPr>
              <a:t>OPEN= {</a:t>
            </a:r>
            <a:r>
              <a:rPr lang="en-US" sz="2800" b="0"/>
              <a:t>Bucharest</a:t>
            </a:r>
            <a:r>
              <a:rPr lang="en-US" sz="2800" b="0" baseline="-25000"/>
              <a:t>new</a:t>
            </a:r>
            <a:r>
              <a:rPr lang="en-US" sz="2800" b="0"/>
              <a:t> – </a:t>
            </a:r>
            <a:r>
              <a:rPr lang="en-US" sz="2800" spc="-5">
                <a:sym typeface="Symbol" panose="05050102010706020507" pitchFamily="18" charset="2"/>
              </a:rPr>
              <a:t>417, Timisoara – 447, Zerind-449, </a:t>
            </a:r>
            <a:r>
              <a:rPr lang="en-US" sz="2800" b="0">
                <a:solidFill>
                  <a:srgbClr val="FF0000"/>
                </a:solidFill>
              </a:rPr>
              <a:t>Craiova – 526 &lt; f</a:t>
            </a:r>
            <a:r>
              <a:rPr lang="en-US" sz="2800" b="0" baseline="-25000">
                <a:solidFill>
                  <a:srgbClr val="FF0000"/>
                </a:solidFill>
              </a:rPr>
              <a:t>new</a:t>
            </a:r>
            <a:r>
              <a:rPr lang="en-US" sz="2800" b="0">
                <a:solidFill>
                  <a:srgbClr val="FF0000"/>
                </a:solidFill>
              </a:rPr>
              <a:t>615</a:t>
            </a:r>
            <a:r>
              <a:rPr lang="en-US" sz="2800" spc="-5">
                <a:sym typeface="Symbol" panose="05050102010706020507" pitchFamily="18" charset="2"/>
              </a:rPr>
              <a:t>}</a:t>
            </a:r>
          </a:p>
          <a:p>
            <a:pPr marL="1497965" marR="5080" lvl="2" indent="-571500" algn="just">
              <a:lnSpc>
                <a:spcPct val="130000"/>
              </a:lnSpc>
              <a:buFont typeface="Wingdings" panose="05000000000000000000" pitchFamily="2" charset="2"/>
              <a:buChar char="§"/>
            </a:pPr>
            <a:r>
              <a:rPr lang="en-US" sz="2800" spc="-5">
                <a:sym typeface="Symbol" panose="05050102010706020507" pitchFamily="18" charset="2"/>
              </a:rPr>
              <a:t>fmin= f(</a:t>
            </a:r>
            <a:r>
              <a:rPr lang="en-US" sz="2800" b="0"/>
              <a:t>Bucharest</a:t>
            </a:r>
            <a:r>
              <a:rPr lang="en-US" sz="2800" spc="-5">
                <a:sym typeface="Symbol" panose="05050102010706020507" pitchFamily="18" charset="2"/>
              </a:rPr>
              <a:t>), </a:t>
            </a:r>
          </a:p>
          <a:p>
            <a:pPr marL="1497965" marR="5080" lvl="2" indent="-571500" algn="just">
              <a:lnSpc>
                <a:spcPct val="130000"/>
              </a:lnSpc>
              <a:buFont typeface="Wingdings" panose="05000000000000000000" pitchFamily="2" charset="2"/>
              <a:buChar char="§"/>
            </a:pPr>
            <a:r>
              <a:rPr lang="en-US" sz="2800" spc="-5">
                <a:highlight>
                  <a:srgbClr val="00FF00"/>
                </a:highlight>
                <a:sym typeface="Symbol" panose="05050102010706020507" pitchFamily="18" charset="2"/>
              </a:rPr>
              <a:t>Father(</a:t>
            </a:r>
            <a:r>
              <a:rPr lang="en-US" sz="2800" b="0">
                <a:highlight>
                  <a:srgbClr val="00FF00"/>
                </a:highlight>
              </a:rPr>
              <a:t>Bucharest</a:t>
            </a:r>
            <a:r>
              <a:rPr lang="en-US" sz="2800" spc="-5">
                <a:highlight>
                  <a:srgbClr val="00FF00"/>
                </a:highlight>
                <a:sym typeface="Symbol" panose="05050102010706020507" pitchFamily="18" charset="2"/>
              </a:rPr>
              <a:t>) = </a:t>
            </a:r>
            <a:r>
              <a:rPr lang="en-US" sz="2800" b="0">
                <a:highlight>
                  <a:srgbClr val="00FF00"/>
                </a:highlight>
              </a:rPr>
              <a:t>Fagaras</a:t>
            </a:r>
            <a:endParaRPr lang="en-US" sz="2800" spc="-5">
              <a:highlight>
                <a:srgbClr val="00FF00"/>
              </a:highlight>
              <a:sym typeface="Symbol" panose="05050102010706020507" pitchFamily="18" charset="2"/>
            </a:endParaRPr>
          </a:p>
        </p:txBody>
      </p:sp>
      <p:sp>
        <p:nvSpPr>
          <p:cNvPr id="8" name="TextBox 7">
            <a:extLst>
              <a:ext uri="{FF2B5EF4-FFF2-40B4-BE49-F238E27FC236}">
                <a16:creationId xmlns:a16="http://schemas.microsoft.com/office/drawing/2014/main" id="{E2343397-D5E7-15B8-3292-50CB267C529A}"/>
              </a:ext>
            </a:extLst>
          </p:cNvPr>
          <p:cNvSpPr txBox="1"/>
          <p:nvPr/>
        </p:nvSpPr>
        <p:spPr>
          <a:xfrm>
            <a:off x="4018756" y="8815278"/>
            <a:ext cx="9503228" cy="672620"/>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t>n = </a:t>
            </a:r>
            <a:r>
              <a:rPr lang="en-US" sz="3200" spc="-5">
                <a:sym typeface="Symbol" panose="05050102010706020507" pitchFamily="18" charset="2"/>
              </a:rPr>
              <a:t>Bucharest</a:t>
            </a:r>
            <a:r>
              <a:rPr lang="en-US" sz="3200" spc="-5"/>
              <a:t>, </a:t>
            </a:r>
            <a:r>
              <a:rPr lang="en-US" sz="3200" spc="-5">
                <a:sym typeface="Symbol" panose="05050102010706020507" pitchFamily="18" charset="2"/>
              </a:rPr>
              <a:t>TRUE</a:t>
            </a:r>
          </a:p>
        </p:txBody>
      </p:sp>
    </p:spTree>
    <p:extLst>
      <p:ext uri="{BB962C8B-B14F-4D97-AF65-F5344CB8AC3E}">
        <p14:creationId xmlns:p14="http://schemas.microsoft.com/office/powerpoint/2010/main" val="392230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070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Tìm đường đi ngắn nhất từ Arad </a:t>
            </a:r>
            <a:r>
              <a:rPr lang="en-US" sz="4000" spc="-5">
                <a:sym typeface="Symbol" panose="05050102010706020507" pitchFamily="18" charset="2"/>
              </a:rPr>
              <a:t> Bucharest:</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Algorithm for Knowlegeable Tree Search (AKT)</a:t>
            </a:r>
            <a:endParaRPr lang="vi-VN" sz="4400" spc="-5">
              <a:cs typeface="Source Sans Pro Light"/>
            </a:endParaRPr>
          </a:p>
        </p:txBody>
      </p:sp>
      <p:pic>
        <p:nvPicPr>
          <p:cNvPr id="7" name="Picture 6">
            <a:extLst>
              <a:ext uri="{FF2B5EF4-FFF2-40B4-BE49-F238E27FC236}">
                <a16:creationId xmlns:a16="http://schemas.microsoft.com/office/drawing/2014/main" id="{F0C56FC1-F9AE-F2C8-A9D5-435A7CE9C8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2556" y="2603500"/>
            <a:ext cx="14514512" cy="7807280"/>
          </a:xfrm>
          <a:prstGeom prst="rect">
            <a:avLst/>
          </a:prstGeom>
        </p:spPr>
      </p:pic>
      <p:graphicFrame>
        <p:nvGraphicFramePr>
          <p:cNvPr id="9" name="Table 7">
            <a:extLst>
              <a:ext uri="{FF2B5EF4-FFF2-40B4-BE49-F238E27FC236}">
                <a16:creationId xmlns:a16="http://schemas.microsoft.com/office/drawing/2014/main" id="{3DF37CBB-FF29-FF81-4189-CE9FC58994A0}"/>
              </a:ext>
            </a:extLst>
          </p:cNvPr>
          <p:cNvGraphicFramePr>
            <a:graphicFrameLocks noGrp="1"/>
          </p:cNvGraphicFramePr>
          <p:nvPr/>
        </p:nvGraphicFramePr>
        <p:xfrm>
          <a:off x="437356" y="3060700"/>
          <a:ext cx="2971800" cy="7416800"/>
        </p:xfrm>
        <a:graphic>
          <a:graphicData uri="http://schemas.openxmlformats.org/drawingml/2006/table">
            <a:tbl>
              <a:tblPr firstRow="1" bandRow="1">
                <a:tableStyleId>{BC89EF96-8CEA-46FF-86C4-4CE0E7609802}</a:tableStyleId>
              </a:tblPr>
              <a:tblGrid>
                <a:gridCol w="1981200">
                  <a:extLst>
                    <a:ext uri="{9D8B030D-6E8A-4147-A177-3AD203B41FA5}">
                      <a16:colId xmlns:a16="http://schemas.microsoft.com/office/drawing/2014/main" val="723945138"/>
                    </a:ext>
                  </a:extLst>
                </a:gridCol>
                <a:gridCol w="990600">
                  <a:extLst>
                    <a:ext uri="{9D8B030D-6E8A-4147-A177-3AD203B41FA5}">
                      <a16:colId xmlns:a16="http://schemas.microsoft.com/office/drawing/2014/main" val="1341863476"/>
                    </a:ext>
                  </a:extLst>
                </a:gridCol>
              </a:tblGrid>
              <a:tr h="370840">
                <a:tc>
                  <a:txBody>
                    <a:bodyPr/>
                    <a:lstStyle/>
                    <a:p>
                      <a:pPr algn="l"/>
                      <a:r>
                        <a:rPr lang="en-US" sz="1800" b="0"/>
                        <a:t>Arad</a:t>
                      </a:r>
                    </a:p>
                  </a:txBody>
                  <a:tcPr>
                    <a:solidFill>
                      <a:schemeClr val="accent2"/>
                    </a:solidFill>
                  </a:tcPr>
                </a:tc>
                <a:tc>
                  <a:txBody>
                    <a:bodyPr/>
                    <a:lstStyle/>
                    <a:p>
                      <a:pPr algn="ctr"/>
                      <a:r>
                        <a:rPr lang="en-US" sz="1800" b="0"/>
                        <a:t>366</a:t>
                      </a:r>
                    </a:p>
                  </a:txBody>
                  <a:tcPr/>
                </a:tc>
                <a:extLst>
                  <a:ext uri="{0D108BD9-81ED-4DB2-BD59-A6C34878D82A}">
                    <a16:rowId xmlns:a16="http://schemas.microsoft.com/office/drawing/2014/main" val="1208083752"/>
                  </a:ext>
                </a:extLst>
              </a:tr>
              <a:tr h="370840">
                <a:tc>
                  <a:txBody>
                    <a:bodyPr/>
                    <a:lstStyle/>
                    <a:p>
                      <a:pPr algn="l"/>
                      <a:r>
                        <a:rPr lang="en-US" sz="1800" b="0"/>
                        <a:t>Bucharest</a:t>
                      </a:r>
                    </a:p>
                  </a:txBody>
                  <a:tcPr>
                    <a:solidFill>
                      <a:srgbClr val="FF0000">
                        <a:alpha val="20000"/>
                      </a:srgbClr>
                    </a:solidFill>
                  </a:tcPr>
                </a:tc>
                <a:tc>
                  <a:txBody>
                    <a:bodyPr/>
                    <a:lstStyle/>
                    <a:p>
                      <a:pPr algn="ctr"/>
                      <a:r>
                        <a:rPr lang="en-US" sz="1800" b="0"/>
                        <a:t>0</a:t>
                      </a:r>
                    </a:p>
                  </a:txBody>
                  <a:tcPr/>
                </a:tc>
                <a:extLst>
                  <a:ext uri="{0D108BD9-81ED-4DB2-BD59-A6C34878D82A}">
                    <a16:rowId xmlns:a16="http://schemas.microsoft.com/office/drawing/2014/main" val="823805402"/>
                  </a:ext>
                </a:extLst>
              </a:tr>
              <a:tr h="370840">
                <a:tc>
                  <a:txBody>
                    <a:bodyPr/>
                    <a:lstStyle/>
                    <a:p>
                      <a:pPr algn="l"/>
                      <a:r>
                        <a:rPr lang="en-US" sz="1800" b="0"/>
                        <a:t>Craiova</a:t>
                      </a:r>
                    </a:p>
                  </a:txBody>
                  <a:tcPr/>
                </a:tc>
                <a:tc>
                  <a:txBody>
                    <a:bodyPr/>
                    <a:lstStyle/>
                    <a:p>
                      <a:pPr algn="ctr"/>
                      <a:r>
                        <a:rPr lang="en-US" sz="1800" b="0"/>
                        <a:t>160</a:t>
                      </a:r>
                    </a:p>
                  </a:txBody>
                  <a:tcPr/>
                </a:tc>
                <a:extLst>
                  <a:ext uri="{0D108BD9-81ED-4DB2-BD59-A6C34878D82A}">
                    <a16:rowId xmlns:a16="http://schemas.microsoft.com/office/drawing/2014/main" val="3599284261"/>
                  </a:ext>
                </a:extLst>
              </a:tr>
              <a:tr h="370840">
                <a:tc>
                  <a:txBody>
                    <a:bodyPr/>
                    <a:lstStyle/>
                    <a:p>
                      <a:pPr algn="l"/>
                      <a:r>
                        <a:rPr lang="en-US" sz="1800" b="0"/>
                        <a:t>Dobreta</a:t>
                      </a:r>
                    </a:p>
                  </a:txBody>
                  <a:tcPr/>
                </a:tc>
                <a:tc>
                  <a:txBody>
                    <a:bodyPr/>
                    <a:lstStyle/>
                    <a:p>
                      <a:pPr algn="ctr"/>
                      <a:r>
                        <a:rPr lang="en-US" sz="1800" b="0"/>
                        <a:t>242</a:t>
                      </a:r>
                    </a:p>
                  </a:txBody>
                  <a:tcPr/>
                </a:tc>
                <a:extLst>
                  <a:ext uri="{0D108BD9-81ED-4DB2-BD59-A6C34878D82A}">
                    <a16:rowId xmlns:a16="http://schemas.microsoft.com/office/drawing/2014/main" val="2421986261"/>
                  </a:ext>
                </a:extLst>
              </a:tr>
              <a:tr h="370840">
                <a:tc>
                  <a:txBody>
                    <a:bodyPr/>
                    <a:lstStyle/>
                    <a:p>
                      <a:pPr algn="l"/>
                      <a:r>
                        <a:rPr lang="en-US" sz="1800" b="0"/>
                        <a:t>Eforie</a:t>
                      </a:r>
                    </a:p>
                  </a:txBody>
                  <a:tcPr/>
                </a:tc>
                <a:tc>
                  <a:txBody>
                    <a:bodyPr/>
                    <a:lstStyle/>
                    <a:p>
                      <a:pPr algn="ctr"/>
                      <a:r>
                        <a:rPr lang="en-US" sz="1800" b="0"/>
                        <a:t>161</a:t>
                      </a:r>
                    </a:p>
                  </a:txBody>
                  <a:tcPr/>
                </a:tc>
                <a:extLst>
                  <a:ext uri="{0D108BD9-81ED-4DB2-BD59-A6C34878D82A}">
                    <a16:rowId xmlns:a16="http://schemas.microsoft.com/office/drawing/2014/main" val="2731226457"/>
                  </a:ext>
                </a:extLst>
              </a:tr>
              <a:tr h="370840">
                <a:tc>
                  <a:txBody>
                    <a:bodyPr/>
                    <a:lstStyle/>
                    <a:p>
                      <a:pPr algn="l"/>
                      <a:r>
                        <a:rPr lang="en-US" sz="1800" b="0"/>
                        <a:t>Fagaras</a:t>
                      </a:r>
                    </a:p>
                  </a:txBody>
                  <a:tcPr/>
                </a:tc>
                <a:tc>
                  <a:txBody>
                    <a:bodyPr/>
                    <a:lstStyle/>
                    <a:p>
                      <a:pPr algn="ctr"/>
                      <a:r>
                        <a:rPr lang="en-US" sz="1800" b="0"/>
                        <a:t>178</a:t>
                      </a:r>
                    </a:p>
                  </a:txBody>
                  <a:tcPr/>
                </a:tc>
                <a:extLst>
                  <a:ext uri="{0D108BD9-81ED-4DB2-BD59-A6C34878D82A}">
                    <a16:rowId xmlns:a16="http://schemas.microsoft.com/office/drawing/2014/main" val="3550874202"/>
                  </a:ext>
                </a:extLst>
              </a:tr>
              <a:tr h="370840">
                <a:tc>
                  <a:txBody>
                    <a:bodyPr/>
                    <a:lstStyle/>
                    <a:p>
                      <a:pPr algn="l"/>
                      <a:r>
                        <a:rPr lang="en-US" sz="1800" b="0"/>
                        <a:t>Giurgiu</a:t>
                      </a:r>
                    </a:p>
                  </a:txBody>
                  <a:tcPr/>
                </a:tc>
                <a:tc>
                  <a:txBody>
                    <a:bodyPr/>
                    <a:lstStyle/>
                    <a:p>
                      <a:pPr algn="ctr"/>
                      <a:r>
                        <a:rPr lang="en-US" sz="1800" b="0"/>
                        <a:t>77</a:t>
                      </a:r>
                    </a:p>
                  </a:txBody>
                  <a:tcPr/>
                </a:tc>
                <a:extLst>
                  <a:ext uri="{0D108BD9-81ED-4DB2-BD59-A6C34878D82A}">
                    <a16:rowId xmlns:a16="http://schemas.microsoft.com/office/drawing/2014/main" val="2797345284"/>
                  </a:ext>
                </a:extLst>
              </a:tr>
              <a:tr h="370840">
                <a:tc>
                  <a:txBody>
                    <a:bodyPr/>
                    <a:lstStyle/>
                    <a:p>
                      <a:pPr algn="l"/>
                      <a:r>
                        <a:rPr lang="en-US" sz="1800" b="0"/>
                        <a:t>Hirsova</a:t>
                      </a:r>
                    </a:p>
                  </a:txBody>
                  <a:tcPr/>
                </a:tc>
                <a:tc>
                  <a:txBody>
                    <a:bodyPr/>
                    <a:lstStyle/>
                    <a:p>
                      <a:pPr algn="ctr"/>
                      <a:r>
                        <a:rPr lang="en-US" sz="1800" b="0"/>
                        <a:t>151</a:t>
                      </a:r>
                    </a:p>
                  </a:txBody>
                  <a:tcPr/>
                </a:tc>
                <a:extLst>
                  <a:ext uri="{0D108BD9-81ED-4DB2-BD59-A6C34878D82A}">
                    <a16:rowId xmlns:a16="http://schemas.microsoft.com/office/drawing/2014/main" val="1454840574"/>
                  </a:ext>
                </a:extLst>
              </a:tr>
              <a:tr h="370840">
                <a:tc>
                  <a:txBody>
                    <a:bodyPr/>
                    <a:lstStyle/>
                    <a:p>
                      <a:pPr algn="l"/>
                      <a:r>
                        <a:rPr lang="en-US" sz="1800" b="0"/>
                        <a:t>Lasi</a:t>
                      </a:r>
                    </a:p>
                  </a:txBody>
                  <a:tcPr/>
                </a:tc>
                <a:tc>
                  <a:txBody>
                    <a:bodyPr/>
                    <a:lstStyle/>
                    <a:p>
                      <a:pPr algn="ctr"/>
                      <a:r>
                        <a:rPr lang="en-US" sz="1800" b="0"/>
                        <a:t>226</a:t>
                      </a:r>
                    </a:p>
                  </a:txBody>
                  <a:tcPr/>
                </a:tc>
                <a:extLst>
                  <a:ext uri="{0D108BD9-81ED-4DB2-BD59-A6C34878D82A}">
                    <a16:rowId xmlns:a16="http://schemas.microsoft.com/office/drawing/2014/main" val="1488465033"/>
                  </a:ext>
                </a:extLst>
              </a:tr>
              <a:tr h="370840">
                <a:tc>
                  <a:txBody>
                    <a:bodyPr/>
                    <a:lstStyle/>
                    <a:p>
                      <a:pPr algn="l"/>
                      <a:r>
                        <a:rPr lang="en-US" sz="1800" b="0"/>
                        <a:t>Lugoj</a:t>
                      </a:r>
                    </a:p>
                  </a:txBody>
                  <a:tcPr/>
                </a:tc>
                <a:tc>
                  <a:txBody>
                    <a:bodyPr/>
                    <a:lstStyle/>
                    <a:p>
                      <a:pPr algn="ctr"/>
                      <a:r>
                        <a:rPr lang="en-US" sz="1800" b="0"/>
                        <a:t>244</a:t>
                      </a:r>
                    </a:p>
                  </a:txBody>
                  <a:tcPr/>
                </a:tc>
                <a:extLst>
                  <a:ext uri="{0D108BD9-81ED-4DB2-BD59-A6C34878D82A}">
                    <a16:rowId xmlns:a16="http://schemas.microsoft.com/office/drawing/2014/main" val="2572070952"/>
                  </a:ext>
                </a:extLst>
              </a:tr>
              <a:tr h="370840">
                <a:tc>
                  <a:txBody>
                    <a:bodyPr/>
                    <a:lstStyle/>
                    <a:p>
                      <a:pPr algn="l"/>
                      <a:r>
                        <a:rPr lang="en-US" sz="1800" b="0"/>
                        <a:t>Mehadia</a:t>
                      </a:r>
                    </a:p>
                  </a:txBody>
                  <a:tcPr/>
                </a:tc>
                <a:tc>
                  <a:txBody>
                    <a:bodyPr/>
                    <a:lstStyle/>
                    <a:p>
                      <a:pPr algn="ctr"/>
                      <a:r>
                        <a:rPr lang="en-US" sz="1800" b="0"/>
                        <a:t>241</a:t>
                      </a:r>
                    </a:p>
                  </a:txBody>
                  <a:tcPr/>
                </a:tc>
                <a:extLst>
                  <a:ext uri="{0D108BD9-81ED-4DB2-BD59-A6C34878D82A}">
                    <a16:rowId xmlns:a16="http://schemas.microsoft.com/office/drawing/2014/main" val="614884057"/>
                  </a:ext>
                </a:extLst>
              </a:tr>
              <a:tr h="370840">
                <a:tc>
                  <a:txBody>
                    <a:bodyPr/>
                    <a:lstStyle/>
                    <a:p>
                      <a:pPr algn="l"/>
                      <a:r>
                        <a:rPr lang="en-US" sz="1800" b="0"/>
                        <a:t>Neamt</a:t>
                      </a:r>
                    </a:p>
                  </a:txBody>
                  <a:tcPr/>
                </a:tc>
                <a:tc>
                  <a:txBody>
                    <a:bodyPr/>
                    <a:lstStyle/>
                    <a:p>
                      <a:pPr algn="ctr"/>
                      <a:r>
                        <a:rPr lang="en-US" sz="1800" b="0"/>
                        <a:t>234</a:t>
                      </a:r>
                    </a:p>
                  </a:txBody>
                  <a:tcPr/>
                </a:tc>
                <a:extLst>
                  <a:ext uri="{0D108BD9-81ED-4DB2-BD59-A6C34878D82A}">
                    <a16:rowId xmlns:a16="http://schemas.microsoft.com/office/drawing/2014/main" val="444576221"/>
                  </a:ext>
                </a:extLst>
              </a:tr>
              <a:tr h="370840">
                <a:tc>
                  <a:txBody>
                    <a:bodyPr/>
                    <a:lstStyle/>
                    <a:p>
                      <a:pPr algn="l"/>
                      <a:r>
                        <a:rPr lang="en-US" sz="1800" b="0"/>
                        <a:t>Oradea</a:t>
                      </a:r>
                    </a:p>
                  </a:txBody>
                  <a:tcPr/>
                </a:tc>
                <a:tc>
                  <a:txBody>
                    <a:bodyPr/>
                    <a:lstStyle/>
                    <a:p>
                      <a:pPr algn="ctr"/>
                      <a:r>
                        <a:rPr lang="en-US" sz="1800" b="0"/>
                        <a:t>380</a:t>
                      </a:r>
                    </a:p>
                  </a:txBody>
                  <a:tcPr/>
                </a:tc>
                <a:extLst>
                  <a:ext uri="{0D108BD9-81ED-4DB2-BD59-A6C34878D82A}">
                    <a16:rowId xmlns:a16="http://schemas.microsoft.com/office/drawing/2014/main" val="2444592774"/>
                  </a:ext>
                </a:extLst>
              </a:tr>
              <a:tr h="370840">
                <a:tc>
                  <a:txBody>
                    <a:bodyPr/>
                    <a:lstStyle/>
                    <a:p>
                      <a:pPr algn="l"/>
                      <a:r>
                        <a:rPr lang="en-US" sz="1800" b="0"/>
                        <a:t>Pitestti</a:t>
                      </a:r>
                    </a:p>
                  </a:txBody>
                  <a:tcPr/>
                </a:tc>
                <a:tc>
                  <a:txBody>
                    <a:bodyPr/>
                    <a:lstStyle/>
                    <a:p>
                      <a:pPr algn="ctr"/>
                      <a:r>
                        <a:rPr lang="en-US" sz="1800" b="0"/>
                        <a:t>98</a:t>
                      </a:r>
                    </a:p>
                  </a:txBody>
                  <a:tcPr/>
                </a:tc>
                <a:extLst>
                  <a:ext uri="{0D108BD9-81ED-4DB2-BD59-A6C34878D82A}">
                    <a16:rowId xmlns:a16="http://schemas.microsoft.com/office/drawing/2014/main" val="1516077201"/>
                  </a:ext>
                </a:extLst>
              </a:tr>
              <a:tr h="370840">
                <a:tc>
                  <a:txBody>
                    <a:bodyPr/>
                    <a:lstStyle/>
                    <a:p>
                      <a:pPr algn="l"/>
                      <a:r>
                        <a:rPr lang="en-US" sz="1800" b="0"/>
                        <a:t>Rimnicu Vilcea</a:t>
                      </a:r>
                    </a:p>
                  </a:txBody>
                  <a:tcPr/>
                </a:tc>
                <a:tc>
                  <a:txBody>
                    <a:bodyPr/>
                    <a:lstStyle/>
                    <a:p>
                      <a:pPr algn="ctr"/>
                      <a:r>
                        <a:rPr lang="en-US" sz="1800" b="0"/>
                        <a:t>193</a:t>
                      </a:r>
                    </a:p>
                  </a:txBody>
                  <a:tcPr/>
                </a:tc>
                <a:extLst>
                  <a:ext uri="{0D108BD9-81ED-4DB2-BD59-A6C34878D82A}">
                    <a16:rowId xmlns:a16="http://schemas.microsoft.com/office/drawing/2014/main" val="3242379696"/>
                  </a:ext>
                </a:extLst>
              </a:tr>
              <a:tr h="370840">
                <a:tc>
                  <a:txBody>
                    <a:bodyPr/>
                    <a:lstStyle/>
                    <a:p>
                      <a:pPr algn="l"/>
                      <a:r>
                        <a:rPr lang="en-US" sz="1800" b="0">
                          <a:solidFill>
                            <a:schemeClr val="tx1"/>
                          </a:solidFill>
                        </a:rPr>
                        <a:t>Sibiu</a:t>
                      </a:r>
                    </a:p>
                  </a:txBody>
                  <a:tcPr/>
                </a:tc>
                <a:tc>
                  <a:txBody>
                    <a:bodyPr/>
                    <a:lstStyle/>
                    <a:p>
                      <a:pPr algn="ctr"/>
                      <a:r>
                        <a:rPr lang="en-US" sz="1800" b="0"/>
                        <a:t>253</a:t>
                      </a:r>
                    </a:p>
                  </a:txBody>
                  <a:tcPr/>
                </a:tc>
                <a:extLst>
                  <a:ext uri="{0D108BD9-81ED-4DB2-BD59-A6C34878D82A}">
                    <a16:rowId xmlns:a16="http://schemas.microsoft.com/office/drawing/2014/main" val="1651103811"/>
                  </a:ext>
                </a:extLst>
              </a:tr>
              <a:tr h="370840">
                <a:tc>
                  <a:txBody>
                    <a:bodyPr/>
                    <a:lstStyle/>
                    <a:p>
                      <a:pPr algn="l"/>
                      <a:r>
                        <a:rPr lang="en-US" sz="1800" b="0">
                          <a:solidFill>
                            <a:schemeClr val="tx1"/>
                          </a:solidFill>
                        </a:rPr>
                        <a:t>Timisoara</a:t>
                      </a:r>
                    </a:p>
                  </a:txBody>
                  <a:tcPr/>
                </a:tc>
                <a:tc>
                  <a:txBody>
                    <a:bodyPr/>
                    <a:lstStyle/>
                    <a:p>
                      <a:pPr algn="ctr"/>
                      <a:r>
                        <a:rPr lang="en-US" sz="1800" b="0"/>
                        <a:t>329</a:t>
                      </a:r>
                    </a:p>
                  </a:txBody>
                  <a:tcPr/>
                </a:tc>
                <a:extLst>
                  <a:ext uri="{0D108BD9-81ED-4DB2-BD59-A6C34878D82A}">
                    <a16:rowId xmlns:a16="http://schemas.microsoft.com/office/drawing/2014/main" val="2428891590"/>
                  </a:ext>
                </a:extLst>
              </a:tr>
              <a:tr h="370840">
                <a:tc>
                  <a:txBody>
                    <a:bodyPr/>
                    <a:lstStyle/>
                    <a:p>
                      <a:pPr algn="l"/>
                      <a:r>
                        <a:rPr lang="en-US" sz="1800" b="0"/>
                        <a:t>Urziceni</a:t>
                      </a:r>
                    </a:p>
                  </a:txBody>
                  <a:tcPr/>
                </a:tc>
                <a:tc>
                  <a:txBody>
                    <a:bodyPr/>
                    <a:lstStyle/>
                    <a:p>
                      <a:pPr algn="ctr"/>
                      <a:r>
                        <a:rPr lang="en-US" sz="1800" b="0"/>
                        <a:t>80</a:t>
                      </a:r>
                    </a:p>
                  </a:txBody>
                  <a:tcPr/>
                </a:tc>
                <a:extLst>
                  <a:ext uri="{0D108BD9-81ED-4DB2-BD59-A6C34878D82A}">
                    <a16:rowId xmlns:a16="http://schemas.microsoft.com/office/drawing/2014/main" val="4084266029"/>
                  </a:ext>
                </a:extLst>
              </a:tr>
              <a:tr h="370840">
                <a:tc>
                  <a:txBody>
                    <a:bodyPr/>
                    <a:lstStyle/>
                    <a:p>
                      <a:pPr algn="l"/>
                      <a:r>
                        <a:rPr lang="en-US" sz="1800" b="0"/>
                        <a:t>Vaslui</a:t>
                      </a:r>
                    </a:p>
                  </a:txBody>
                  <a:tcPr/>
                </a:tc>
                <a:tc>
                  <a:txBody>
                    <a:bodyPr/>
                    <a:lstStyle/>
                    <a:p>
                      <a:pPr algn="ctr"/>
                      <a:r>
                        <a:rPr lang="en-US" sz="1800" b="0"/>
                        <a:t>199</a:t>
                      </a:r>
                    </a:p>
                  </a:txBody>
                  <a:tcPr/>
                </a:tc>
                <a:extLst>
                  <a:ext uri="{0D108BD9-81ED-4DB2-BD59-A6C34878D82A}">
                    <a16:rowId xmlns:a16="http://schemas.microsoft.com/office/drawing/2014/main" val="2715493654"/>
                  </a:ext>
                </a:extLst>
              </a:tr>
              <a:tr h="370840">
                <a:tc>
                  <a:txBody>
                    <a:bodyPr/>
                    <a:lstStyle/>
                    <a:p>
                      <a:pPr algn="l"/>
                      <a:r>
                        <a:rPr lang="en-US" sz="1800" b="0">
                          <a:solidFill>
                            <a:schemeClr val="tx1"/>
                          </a:solidFill>
                        </a:rPr>
                        <a:t>Zerind</a:t>
                      </a:r>
                    </a:p>
                  </a:txBody>
                  <a:tcPr/>
                </a:tc>
                <a:tc>
                  <a:txBody>
                    <a:bodyPr/>
                    <a:lstStyle/>
                    <a:p>
                      <a:pPr algn="ctr"/>
                      <a:r>
                        <a:rPr lang="en-US" sz="1800" b="0"/>
                        <a:t>374</a:t>
                      </a:r>
                    </a:p>
                  </a:txBody>
                  <a:tcPr/>
                </a:tc>
                <a:extLst>
                  <a:ext uri="{0D108BD9-81ED-4DB2-BD59-A6C34878D82A}">
                    <a16:rowId xmlns:a16="http://schemas.microsoft.com/office/drawing/2014/main" val="2621226318"/>
                  </a:ext>
                </a:extLst>
              </a:tr>
            </a:tbl>
          </a:graphicData>
        </a:graphic>
      </p:graphicFrame>
      <p:cxnSp>
        <p:nvCxnSpPr>
          <p:cNvPr id="8" name="Straight Connector 7">
            <a:extLst>
              <a:ext uri="{FF2B5EF4-FFF2-40B4-BE49-F238E27FC236}">
                <a16:creationId xmlns:a16="http://schemas.microsoft.com/office/drawing/2014/main" id="{9FC80CB5-3315-567C-0E88-3025C6299DC3}"/>
              </a:ext>
            </a:extLst>
          </p:cNvPr>
          <p:cNvCxnSpPr/>
          <p:nvPr/>
        </p:nvCxnSpPr>
        <p:spPr>
          <a:xfrm flipH="1" flipV="1">
            <a:off x="9505156" y="5575300"/>
            <a:ext cx="2743200" cy="27432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BE5BE1-F017-A231-F494-EEC344872C76}"/>
              </a:ext>
            </a:extLst>
          </p:cNvPr>
          <p:cNvCxnSpPr>
            <a:cxnSpLocks/>
          </p:cNvCxnSpPr>
          <p:nvPr/>
        </p:nvCxnSpPr>
        <p:spPr>
          <a:xfrm flipH="1" flipV="1">
            <a:off x="7523956" y="5194300"/>
            <a:ext cx="18288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9B235D-BB8E-250F-70CC-0D41F397483B}"/>
              </a:ext>
            </a:extLst>
          </p:cNvPr>
          <p:cNvCxnSpPr/>
          <p:nvPr/>
        </p:nvCxnSpPr>
        <p:spPr>
          <a:xfrm flipH="1" flipV="1">
            <a:off x="4704556" y="4508500"/>
            <a:ext cx="2362200" cy="381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7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181739"/>
                <a:ext cx="16916400" cy="66706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Thuật giải A</a:t>
                </a:r>
                <a:r>
                  <a:rPr lang="en-US" sz="4000" spc="-5" baseline="30000"/>
                  <a:t>*</a:t>
                </a:r>
                <a:r>
                  <a:rPr lang="en-US" sz="4000" spc="-5"/>
                  <a:t> tránh việc xét các nhánh tìm kiếm đã xác định (cho đến thời điểm hiện tại) có chi phí cao.</a:t>
                </a:r>
              </a:p>
              <a:p>
                <a:pPr marL="583565" marR="5080" indent="-571500" algn="just">
                  <a:lnSpc>
                    <a:spcPct val="130000"/>
                  </a:lnSpc>
                  <a:buFont typeface="Wingdings" panose="05000000000000000000" pitchFamily="2" charset="2"/>
                  <a:buChar char="§"/>
                </a:pPr>
                <a:r>
                  <a:rPr lang="en-US" sz="4000" spc="-5"/>
                  <a:t>Sử dụng hàm đánh giá </a:t>
                </a:r>
                <a14:m>
                  <m:oMath xmlns:m="http://schemas.openxmlformats.org/officeDocument/2006/math">
                    <m:r>
                      <a:rPr lang="en-US" sz="4000" b="0" i="1" spc="-5" smtClean="0">
                        <a:latin typeface="Cambria Math" panose="02040503050406030204" pitchFamily="18" charset="0"/>
                      </a:rPr>
                      <m:t>𝑓</m:t>
                    </m:r>
                    <m:d>
                      <m:dPr>
                        <m:ctrlPr>
                          <a:rPr lang="en-US" sz="4000" b="0" i="1" spc="-5" smtClean="0">
                            <a:latin typeface="Cambria Math" panose="02040503050406030204" pitchFamily="18" charset="0"/>
                          </a:rPr>
                        </m:ctrlPr>
                      </m:dPr>
                      <m:e>
                        <m:r>
                          <a:rPr lang="en-US" sz="4000" b="0" i="1" spc="-5" smtClean="0">
                            <a:latin typeface="Cambria Math" panose="02040503050406030204" pitchFamily="18" charset="0"/>
                          </a:rPr>
                          <m:t>𝑢</m:t>
                        </m:r>
                      </m:e>
                    </m:d>
                    <m:r>
                      <a:rPr lang="en-US" sz="4000" b="0" i="1" spc="-5" smtClean="0">
                        <a:latin typeface="Cambria Math" panose="02040503050406030204" pitchFamily="18" charset="0"/>
                      </a:rPr>
                      <m:t>=</m:t>
                    </m:r>
                    <m:r>
                      <a:rPr lang="en-US" sz="4000" b="0" i="1" spc="-5" smtClean="0">
                        <a:latin typeface="Cambria Math" panose="02040503050406030204" pitchFamily="18" charset="0"/>
                      </a:rPr>
                      <m:t>𝑔</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r>
                      <a:rPr lang="en-US" sz="4000" b="0" i="1" spc="-5" smtClean="0">
                        <a:latin typeface="Cambria Math" panose="02040503050406030204" pitchFamily="18" charset="0"/>
                      </a:rPr>
                      <m:t>h</m:t>
                    </m:r>
                    <m:r>
                      <a:rPr lang="en-US" sz="4000" b="0" i="1" spc="-5" smtClean="0">
                        <a:latin typeface="Cambria Math" panose="02040503050406030204" pitchFamily="18" charset="0"/>
                      </a:rPr>
                      <m:t>(</m:t>
                    </m:r>
                    <m:r>
                      <a:rPr lang="en-US" sz="4000" b="0" i="1" spc="-5" smtClean="0">
                        <a:latin typeface="Cambria Math" panose="02040503050406030204" pitchFamily="18" charset="0"/>
                      </a:rPr>
                      <m:t>𝑢</m:t>
                    </m:r>
                    <m:r>
                      <a:rPr lang="en-US" sz="4000" b="0" i="1" spc="-5" smtClean="0">
                        <a:latin typeface="Cambria Math" panose="02040503050406030204" pitchFamily="18" charset="0"/>
                      </a:rPr>
                      <m:t>)</m:t>
                    </m:r>
                  </m:oMath>
                </a14:m>
                <a:endParaRPr lang="en-US" sz="3600" spc="-5"/>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𝑔</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ừ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𝑔</m:t>
                    </m:r>
                    <m:r>
                      <a:rPr lang="en-US" sz="3600" b="0" i="1" spc="-5" smtClean="0">
                        <a:latin typeface="Cambria Math" panose="02040503050406030204" pitchFamily="18" charset="0"/>
                      </a:rPr>
                      <m:t>ố</m:t>
                    </m:r>
                    <m:r>
                      <a:rPr lang="en-US" sz="3600" b="0" i="1" spc="-5" smtClean="0">
                        <a:latin typeface="Cambria Math" panose="02040503050406030204" pitchFamily="18" charset="0"/>
                      </a:rPr>
                      <m:t>𝑐</m:t>
                    </m:r>
                    <m:r>
                      <a:rPr lang="en-US" sz="3600" b="0" i="1" spc="-5" smtClean="0">
                        <a:latin typeface="Cambria Math" panose="02040503050406030204" pitchFamily="18" charset="0"/>
                      </a:rPr>
                      <m:t>  </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ú</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h𝑖</m:t>
                    </m:r>
                    <m:r>
                      <a:rPr lang="en-US" sz="3600" b="0" i="1" spc="-5" smtClean="0">
                        <a:latin typeface="Cambria Math" panose="02040503050406030204" pitchFamily="18" charset="0"/>
                        <a:sym typeface="Symbol" panose="05050102010706020507" pitchFamily="18" charset="2"/>
                      </a:rPr>
                      <m:t>ệ</m:t>
                    </m:r>
                    <m:r>
                      <a:rPr lang="en-US" sz="3600" b="0" i="1" spc="-5" smtClean="0">
                        <a:latin typeface="Cambria Math" panose="02040503050406030204" pitchFamily="18" charset="0"/>
                        <a:sym typeface="Symbol" panose="05050102010706020507" pitchFamily="18" charset="2"/>
                      </a:rPr>
                      <m:t>𝑛</m:t>
                    </m:r>
                    <m:r>
                      <a:rPr lang="en-US" sz="3600" b="0" i="1" spc="-5" smtClean="0">
                        <a:latin typeface="Cambria Math" panose="02040503050406030204" pitchFamily="18" charset="0"/>
                        <a:sym typeface="Symbol" panose="05050102010706020507" pitchFamily="18" charset="2"/>
                      </a:rPr>
                      <m:t> </m:t>
                    </m:r>
                    <m:r>
                      <a:rPr lang="en-US" sz="3600" b="0" i="1" spc="-5" smtClean="0">
                        <a:latin typeface="Cambria Math" panose="02040503050406030204" pitchFamily="18" charset="0"/>
                        <a:sym typeface="Symbol" panose="05050102010706020507" pitchFamily="18" charset="2"/>
                      </a:rPr>
                      <m:t>𝑡</m:t>
                    </m:r>
                    <m:r>
                      <a:rPr lang="en-US" sz="3600" b="0" i="1" spc="-5" smtClean="0">
                        <a:latin typeface="Cambria Math" panose="02040503050406030204" pitchFamily="18" charset="0"/>
                        <a:sym typeface="Symbol" panose="05050102010706020507" pitchFamily="18" charset="2"/>
                      </a:rPr>
                      <m:t>ạ</m:t>
                    </m:r>
                    <m:r>
                      <a:rPr lang="en-US" sz="3600" b="0" i="1" spc="-5" smtClean="0">
                        <a:latin typeface="Cambria Math" panose="02040503050406030204" pitchFamily="18" charset="0"/>
                        <a:sym typeface="Symbol" panose="05050102010706020507" pitchFamily="18" charset="2"/>
                      </a:rPr>
                      <m:t>𝑖</m:t>
                    </m:r>
                  </m:oMath>
                </a14:m>
                <a:endParaRPr lang="en-US" sz="3600" b="0" i="1" spc="-5">
                  <a:latin typeface="Cambria Math" panose="02040503050406030204" pitchFamily="18" charset="0"/>
                  <a:sym typeface="Symbol" panose="05050102010706020507" pitchFamily="18" charset="2"/>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h</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h𝑒𝑢𝑟𝑖𝑠𝑡𝑖𝑐</m:t>
                    </m:r>
                    <m:r>
                      <a:rPr lang="en-US" sz="3600" b="0" i="1" spc="-5" smtClean="0">
                        <a:latin typeface="Cambria Math" panose="02040503050406030204" pitchFamily="18" charset="0"/>
                      </a:rPr>
                      <m:t>=</m:t>
                    </m:r>
                    <m:r>
                      <a:rPr lang="en-US" sz="3600" b="0" i="1" spc="-5" smtClean="0">
                        <a:latin typeface="Cambria Math" panose="02040503050406030204" pitchFamily="18" charset="0"/>
                      </a:rPr>
                      <m:t>𝑘h𝑜</m:t>
                    </m:r>
                    <m:r>
                      <a:rPr lang="en-US" sz="3600" b="0" i="1" spc="-5" smtClean="0">
                        <a:latin typeface="Cambria Math" panose="02040503050406030204" pitchFamily="18" charset="0"/>
                      </a:rPr>
                      <m:t>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á</m:t>
                    </m:r>
                    <m:r>
                      <a:rPr lang="en-US" sz="3600" b="0" i="1" spc="-5" smtClean="0">
                        <a:latin typeface="Cambria Math" panose="02040503050406030204" pitchFamily="18" charset="0"/>
                      </a:rPr>
                      <m:t>𝑐h</m:t>
                    </m:r>
                    <m:r>
                      <a:rPr lang="en-US" sz="3600" b="0" i="1" spc="-5" smtClean="0">
                        <a:latin typeface="Cambria Math" panose="02040503050406030204" pitchFamily="18" charset="0"/>
                      </a:rPr>
                      <m:t> </m:t>
                    </m:r>
                    <m:r>
                      <a:rPr lang="en-US" sz="3600" b="0" i="1" spc="-5" smtClean="0">
                        <a:latin typeface="Cambria Math" panose="02040503050406030204" pitchFamily="18" charset="0"/>
                      </a:rPr>
                      <m:t>𝑀𝑎𝑛h𝑎𝑡𝑡𝑎𝑛</m:t>
                    </m:r>
                  </m:oMath>
                </a14:m>
                <a:endParaRPr lang="en-US" sz="3600" b="0" i="1" spc="-5">
                  <a:latin typeface="Cambria Math" panose="02040503050406030204" pitchFamily="18" charset="0"/>
                </a:endParaRPr>
              </a:p>
              <a:p>
                <a:pPr marL="1497965" marR="5080" lvl="2" indent="-571500" algn="just">
                  <a:lnSpc>
                    <a:spcPct val="130000"/>
                  </a:lnSpc>
                  <a:buFont typeface="Wingdings" panose="05000000000000000000" pitchFamily="2" charset="2"/>
                  <a:buChar char="§"/>
                </a:pPr>
                <a14:m>
                  <m:oMath xmlns:m="http://schemas.openxmlformats.org/officeDocument/2006/math">
                    <m:r>
                      <a:rPr lang="en-US" sz="3600" b="0" i="1" spc="-5" smtClean="0">
                        <a:latin typeface="Cambria Math" panose="02040503050406030204" pitchFamily="18" charset="0"/>
                      </a:rPr>
                      <m:t>𝑓</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rPr>
                      <m:t>:</m:t>
                    </m:r>
                    <m:r>
                      <a:rPr lang="en-US" sz="3600" b="0" i="1" spc="-5" smtClean="0">
                        <a:latin typeface="Cambria Math" panose="02040503050406030204" pitchFamily="18" charset="0"/>
                      </a:rPr>
                      <m:t>𝑐h𝑖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𝑝h</m:t>
                    </m:r>
                    <m:r>
                      <a:rPr lang="en-US" sz="3600" b="0" i="1" spc="-5" smtClean="0">
                        <a:latin typeface="Cambria Math" panose="02040503050406030204" pitchFamily="18" charset="0"/>
                      </a:rPr>
                      <m:t>í </m:t>
                    </m:r>
                    <m:r>
                      <a:rPr lang="en-US" sz="3600" b="0" i="1" spc="-5" smtClean="0">
                        <a:latin typeface="Cambria Math" panose="02040503050406030204" pitchFamily="18" charset="0"/>
                      </a:rPr>
                      <m:t>𝑡</m:t>
                    </m:r>
                    <m:r>
                      <a:rPr lang="en-US" sz="3600" b="0" i="1" spc="-5" smtClean="0">
                        <a:latin typeface="Cambria Math" panose="02040503050406030204" pitchFamily="18" charset="0"/>
                      </a:rPr>
                      <m:t>ổ</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𝑡h</m:t>
                    </m:r>
                    <m:r>
                      <a:rPr lang="en-US" sz="3600" b="0" i="1" spc="-5" smtClean="0">
                        <a:latin typeface="Cambria Math" panose="02040503050406030204" pitchFamily="18" charset="0"/>
                      </a:rPr>
                      <m:t>ể ướ</m:t>
                    </m:r>
                    <m:r>
                      <a:rPr lang="en-US" sz="3600" b="0" i="1" spc="-5" smtClean="0">
                        <a:latin typeface="Cambria Math" panose="02040503050406030204" pitchFamily="18" charset="0"/>
                      </a:rPr>
                      <m:t>𝑐</m:t>
                    </m:r>
                    <m:r>
                      <a:rPr lang="en-US" sz="3600" b="0" i="1" spc="-5" smtClean="0">
                        <a:latin typeface="Cambria Math" panose="02040503050406030204" pitchFamily="18" charset="0"/>
                      </a:rPr>
                      <m:t> </m:t>
                    </m:r>
                    <m:r>
                      <a:rPr lang="en-US" sz="3600" b="0" i="1" spc="-5" smtClean="0">
                        <a:latin typeface="Cambria Math" panose="02040503050406030204" pitchFamily="18" charset="0"/>
                      </a:rPr>
                      <m:t>𝑙</m:t>
                    </m:r>
                    <m:r>
                      <a:rPr lang="en-US" sz="3600" b="0" i="1" spc="-5" smtClean="0">
                        <a:latin typeface="Cambria Math" panose="02040503050406030204" pitchFamily="18" charset="0"/>
                      </a:rPr>
                      <m:t>ượ</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m:t>
                    </m:r>
                    <m:r>
                      <a:rPr lang="en-US" sz="3600" b="0" i="1" spc="-5" smtClean="0">
                        <a:latin typeface="Cambria Math" panose="02040503050406030204" pitchFamily="18" charset="0"/>
                      </a:rPr>
                      <m:t>𝑐</m:t>
                    </m:r>
                    <m:r>
                      <a:rPr lang="en-US" sz="3600" b="0" i="1" spc="-5" smtClean="0">
                        <a:latin typeface="Cambria Math" panose="02040503050406030204" pitchFamily="18" charset="0"/>
                      </a:rPr>
                      <m:t>ủ</m:t>
                    </m:r>
                    <m:r>
                      <a:rPr lang="en-US" sz="3600" b="0" i="1" spc="-5" smtClean="0">
                        <a:latin typeface="Cambria Math" panose="02040503050406030204" pitchFamily="18" charset="0"/>
                      </a:rPr>
                      <m:t>𝑎</m:t>
                    </m:r>
                    <m:r>
                      <a:rPr lang="en-US" sz="3600" b="0" i="1" spc="-5" smtClean="0">
                        <a:latin typeface="Cambria Math" panose="02040503050406030204" pitchFamily="18" charset="0"/>
                      </a:rPr>
                      <m:t> đườ</m:t>
                    </m:r>
                    <m:r>
                      <a:rPr lang="en-US" sz="3600" b="0" i="1" spc="-5" smtClean="0">
                        <a:latin typeface="Cambria Math" panose="02040503050406030204" pitchFamily="18" charset="0"/>
                      </a:rPr>
                      <m:t>𝑛𝑔</m:t>
                    </m:r>
                    <m:r>
                      <a:rPr lang="en-US" sz="3600" b="0" i="1" spc="-5" smtClean="0">
                        <a:latin typeface="Cambria Math" panose="02040503050406030204" pitchFamily="18" charset="0"/>
                      </a:rPr>
                      <m:t> đ</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r>
                      <a:rPr lang="en-US" sz="3600" b="0" i="1" spc="-5" smtClean="0">
                        <a:latin typeface="Cambria Math" panose="02040503050406030204" pitchFamily="18" charset="0"/>
                      </a:rPr>
                      <m:t>𝑞𝑢𝑎</m:t>
                    </m:r>
                    <m:r>
                      <a:rPr lang="en-US" sz="3600" b="0" i="1" spc="-5" smtClean="0">
                        <a:latin typeface="Cambria Math" panose="02040503050406030204" pitchFamily="18" charset="0"/>
                      </a:rPr>
                      <m:t> </m:t>
                    </m:r>
                    <m:r>
                      <a:rPr lang="en-US" sz="3600" b="0" i="1" spc="-5" smtClean="0">
                        <a:latin typeface="Cambria Math" panose="02040503050406030204" pitchFamily="18" charset="0"/>
                      </a:rPr>
                      <m:t>𝑛</m:t>
                    </m:r>
                    <m:r>
                      <a:rPr lang="en-US" sz="3600" b="0" i="1" spc="-5" smtClean="0">
                        <a:latin typeface="Cambria Math" panose="02040503050406030204" pitchFamily="18" charset="0"/>
                      </a:rPr>
                      <m:t>ú</m:t>
                    </m:r>
                    <m:r>
                      <a:rPr lang="en-US" sz="3600" b="0" i="1" spc="-5" smtClean="0">
                        <a:latin typeface="Cambria Math" panose="02040503050406030204" pitchFamily="18" charset="0"/>
                      </a:rPr>
                      <m:t>𝑡</m:t>
                    </m:r>
                    <m:r>
                      <a:rPr lang="en-US" sz="3600" b="0" i="1" spc="-5" smtClean="0">
                        <a:latin typeface="Cambria Math" panose="02040503050406030204" pitchFamily="18" charset="0"/>
                      </a:rPr>
                      <m:t> </m:t>
                    </m:r>
                    <m:r>
                      <a:rPr lang="en-US" sz="3600" b="0" i="1" spc="-5" smtClean="0">
                        <a:latin typeface="Cambria Math" panose="02040503050406030204" pitchFamily="18" charset="0"/>
                      </a:rPr>
                      <m:t>h𝑖</m:t>
                    </m:r>
                    <m:r>
                      <a:rPr lang="en-US" sz="3600" b="0" i="1" spc="-5" smtClean="0">
                        <a:latin typeface="Cambria Math" panose="02040503050406030204" pitchFamily="18" charset="0"/>
                      </a:rPr>
                      <m:t>ệ</m:t>
                    </m:r>
                    <m:r>
                      <a:rPr lang="en-US" sz="3600" b="0" i="1" spc="-5" smtClean="0">
                        <a:latin typeface="Cambria Math" panose="02040503050406030204" pitchFamily="18" charset="0"/>
                      </a:rPr>
                      <m:t>𝑛</m:t>
                    </m:r>
                    <m:r>
                      <a:rPr lang="en-US" sz="3600" b="0" i="1" spc="-5" smtClean="0">
                        <a:latin typeface="Cambria Math" panose="02040503050406030204" pitchFamily="18" charset="0"/>
                      </a:rPr>
                      <m:t> </m:t>
                    </m:r>
                    <m:r>
                      <a:rPr lang="en-US" sz="3600" b="0" i="1" spc="-5" smtClean="0">
                        <a:latin typeface="Cambria Math" panose="02040503050406030204" pitchFamily="18" charset="0"/>
                      </a:rPr>
                      <m:t>𝑡</m:t>
                    </m:r>
                    <m:r>
                      <a:rPr lang="en-US" sz="3600" b="0" i="1" spc="-5" smtClean="0">
                        <a:latin typeface="Cambria Math" panose="02040503050406030204" pitchFamily="18" charset="0"/>
                      </a:rPr>
                      <m:t>ạ</m:t>
                    </m:r>
                    <m:r>
                      <a:rPr lang="en-US" sz="3600" b="0" i="1" spc="-5" smtClean="0">
                        <a:latin typeface="Cambria Math" panose="02040503050406030204" pitchFamily="18" charset="0"/>
                      </a:rPr>
                      <m:t>𝑖</m:t>
                    </m:r>
                    <m:r>
                      <a:rPr lang="en-US" sz="3600" b="0" i="1" spc="-5" smtClean="0">
                        <a:latin typeface="Cambria Math" panose="02040503050406030204" pitchFamily="18" charset="0"/>
                      </a:rPr>
                      <m:t> </m:t>
                    </m:r>
                    <m:d>
                      <m:dPr>
                        <m:ctrlPr>
                          <a:rPr lang="en-US" sz="3600" b="0" i="1" spc="-5" smtClean="0">
                            <a:latin typeface="Cambria Math" panose="02040503050406030204" pitchFamily="18" charset="0"/>
                          </a:rPr>
                        </m:ctrlPr>
                      </m:dPr>
                      <m:e>
                        <m:r>
                          <a:rPr lang="en-US" sz="3600" b="0" i="1" spc="-5" smtClean="0">
                            <a:latin typeface="Cambria Math" panose="02040503050406030204" pitchFamily="18" charset="0"/>
                          </a:rPr>
                          <m:t>𝑢</m:t>
                        </m:r>
                      </m:e>
                    </m:d>
                    <m:r>
                      <a:rPr lang="en-US" sz="3600" b="0" i="1" spc="-5" smtClean="0">
                        <a:latin typeface="Cambria Math" panose="02040503050406030204" pitchFamily="18" charset="0"/>
                        <a:ea typeface="Cambria Math" panose="02040503050406030204" pitchFamily="18" charset="0"/>
                      </a:rPr>
                      <m:t>→đí</m:t>
                    </m:r>
                    <m:r>
                      <a:rPr lang="en-US" sz="3600" b="0" i="1" spc="-5" smtClean="0">
                        <a:latin typeface="Cambria Math" panose="02040503050406030204" pitchFamily="18" charset="0"/>
                        <a:ea typeface="Cambria Math" panose="02040503050406030204" pitchFamily="18" charset="0"/>
                      </a:rPr>
                      <m:t>𝑐h</m:t>
                    </m:r>
                  </m:oMath>
                </a14:m>
                <a:endParaRPr lang="en-US" sz="3600" spc="-5"/>
              </a:p>
              <a:p>
                <a:pPr marL="583565" marR="5080" indent="-571500" algn="just">
                  <a:lnSpc>
                    <a:spcPct val="130000"/>
                  </a:lnSpc>
                  <a:buFont typeface="Wingdings" panose="05000000000000000000" pitchFamily="2" charset="2"/>
                  <a:buChar char="§"/>
                </a:pPr>
                <a:r>
                  <a:rPr lang="en-US" sz="3600" spc="-5"/>
                  <a:t>A* là phiên bản đặc biệt của A</a:t>
                </a:r>
                <a:r>
                  <a:rPr lang="en-US" sz="3600" spc="-5" baseline="30000"/>
                  <a:t>KT</a:t>
                </a:r>
                <a:r>
                  <a:rPr lang="en-US" sz="3600" spc="-5"/>
                  <a:t> áp dụng cho trường hợp đồ thị</a:t>
                </a:r>
              </a:p>
              <a:p>
                <a:pPr marL="583565" marR="5080" indent="-571500" algn="just">
                  <a:lnSpc>
                    <a:spcPct val="130000"/>
                  </a:lnSpc>
                  <a:buFont typeface="Wingdings" panose="05000000000000000000" pitchFamily="2" charset="2"/>
                  <a:buChar char="§"/>
                </a:pPr>
                <a:r>
                  <a:rPr lang="en-US" sz="3600" spc="-5"/>
                  <a:t>A* mở rộng A</a:t>
                </a:r>
                <a:r>
                  <a:rPr lang="en-US" sz="3600" spc="-5" baseline="30000"/>
                  <a:t>KT</a:t>
                </a:r>
                <a:r>
                  <a:rPr lang="en-US" sz="3600" spc="-5"/>
                  <a:t> bằng cách bổ sung cách giải quyết trường hợp khi mở một nút mà nút này đã có sẵn trong OPEN hoặc CLOSE.</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4" y="2181739"/>
                <a:ext cx="16916400" cy="6670672"/>
              </a:xfrm>
              <a:prstGeom prst="rect">
                <a:avLst/>
              </a:prstGeom>
              <a:blipFill>
                <a:blip r:embed="rId3"/>
                <a:stretch>
                  <a:fillRect l="-1622" t="-457" r="-1802" b="-3199"/>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Tree>
    <p:extLst>
      <p:ext uri="{BB962C8B-B14F-4D97-AF65-F5344CB8AC3E}">
        <p14:creationId xmlns:p14="http://schemas.microsoft.com/office/powerpoint/2010/main" val="275266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181739"/>
            <a:ext cx="16916400"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tập chứa các trạng thái đã được sinh ra nhưng chưa xét đến</a:t>
            </a:r>
          </a:p>
          <a:p>
            <a:pPr marL="1497965" marR="5080" lvl="2" indent="-571500" algn="just">
              <a:lnSpc>
                <a:spcPct val="130000"/>
              </a:lnSpc>
              <a:buFont typeface="Wingdings" panose="05000000000000000000" pitchFamily="2" charset="2"/>
              <a:buChar char="§"/>
            </a:pPr>
            <a:r>
              <a:rPr lang="en-US" sz="3200" spc="-5"/>
              <a:t>Các phần tử được sắp xếp theo độ tốt (giá trị của hàm f)</a:t>
            </a:r>
          </a:p>
          <a:p>
            <a:pPr marL="1497965" marR="5080" lvl="2" indent="-571500" algn="just">
              <a:lnSpc>
                <a:spcPct val="130000"/>
              </a:lnSpc>
              <a:buFont typeface="Wingdings" panose="05000000000000000000" pitchFamily="2" charset="2"/>
              <a:buChar char="§"/>
            </a:pPr>
            <a:r>
              <a:rPr lang="en-US" sz="3200" spc="-5"/>
              <a:t>Phần tử có độ ưu tiên cao nhất = phần tử tốt nhất</a:t>
            </a:r>
          </a:p>
          <a:p>
            <a:pPr marL="583565" marR="5080" indent="-571500" algn="just">
              <a:lnSpc>
                <a:spcPct val="130000"/>
              </a:lnSpc>
              <a:buFont typeface="Wingdings" panose="05000000000000000000" pitchFamily="2" charset="2"/>
              <a:buChar char="§"/>
            </a:pPr>
            <a:r>
              <a:rPr lang="en-US" sz="3200" spc="-5"/>
              <a:t>CLOSE: Danh sách các trạng thái đã xét</a:t>
            </a:r>
          </a:p>
          <a:p>
            <a:pPr marL="583565" marR="5080" indent="-571500" algn="just">
              <a:lnSpc>
                <a:spcPct val="130000"/>
              </a:lnSpc>
              <a:buFont typeface="Wingdings" panose="05000000000000000000" pitchFamily="2" charset="2"/>
              <a:buChar char="§"/>
            </a:pPr>
            <a:r>
              <a:rPr lang="en-US" sz="3200" spc="-5"/>
              <a:t>Hàm REMOVE(): Lấy phần tử ở đầu danh sách OPEN</a:t>
            </a:r>
          </a:p>
          <a:p>
            <a:pPr marL="583565" marR="5080" indent="-571500" algn="just">
              <a:lnSpc>
                <a:spcPct val="130000"/>
              </a:lnSpc>
              <a:buFont typeface="Wingdings" panose="05000000000000000000" pitchFamily="2" charset="2"/>
              <a:buChar char="§"/>
            </a:pPr>
            <a:r>
              <a:rPr lang="en-US" sz="3200" spc="-5"/>
              <a:t>Hàm INSERT(): Chèn phần tử vào OPEN theo thứ tự ưu tiên</a:t>
            </a:r>
          </a:p>
          <a:p>
            <a:pPr marL="583565" marR="5080" indent="-571500" algn="just">
              <a:lnSpc>
                <a:spcPct val="130000"/>
              </a:lnSpc>
              <a:buFont typeface="Wingdings" panose="05000000000000000000" pitchFamily="2" charset="2"/>
              <a:buChar char="§"/>
            </a:pPr>
            <a:r>
              <a:rPr lang="en-US" sz="3200" spc="-5"/>
              <a:t>Hàm FATHER(x): Trạng thái cha của X</a:t>
            </a:r>
            <a:endParaRPr lang="vi-VN" sz="32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E7DC3-ABF0-FE83-6A22-497BDB25CD61}"/>
                  </a:ext>
                </a:extLst>
              </p:cNvPr>
              <p:cNvSpPr txBox="1"/>
              <p:nvPr/>
            </p:nvSpPr>
            <p:spPr>
              <a:xfrm>
                <a:off x="1885156" y="7023100"/>
                <a:ext cx="9041706" cy="19697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𝑓𝑢𝑛𝑐𝑡𝑖𝑜𝑛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rPr>
                        <m:t>_</m:t>
                      </m:r>
                      <m:r>
                        <a:rPr lang="en-US" sz="3200" b="0" i="1" smtClean="0">
                          <a:latin typeface="Cambria Math" panose="02040503050406030204" pitchFamily="18" charset="0"/>
                        </a:rPr>
                        <m:t>𝑆𝑡𝑎𝑟</m:t>
                      </m:r>
                      <m:r>
                        <a:rPr lang="en-US" sz="3200" b="0" i="1" smtClean="0">
                          <a:latin typeface="Cambria Math" panose="02040503050406030204" pitchFamily="18" charset="0"/>
                        </a:rPr>
                        <m:t>_</m:t>
                      </m:r>
                      <m:r>
                        <a:rPr lang="en-US" sz="3200" b="0" i="1" smtClean="0">
                          <a:latin typeface="Cambria Math" panose="02040503050406030204" pitchFamily="18" charset="0"/>
                        </a:rPr>
                        <m:t>𝑆𝑒𝑎𝑟𝑐h</m:t>
                      </m:r>
                      <m:r>
                        <a:rPr lang="en-US" sz="3200" b="0" i="1" smtClean="0">
                          <a:latin typeface="Cambria Math" panose="02040503050406030204" pitchFamily="18" charset="0"/>
                        </a:rPr>
                        <m:t>()</m:t>
                      </m:r>
                      <m:r>
                        <a:rPr lang="en-US" sz="3200" b="0" i="0" smtClean="0">
                          <a:latin typeface="Cambria Math" panose="02040503050406030204" pitchFamily="18" charset="0"/>
                        </a:rPr>
                        <m:t>{</m:t>
                      </m:r>
                    </m:oMath>
                  </m:oMathPara>
                </a14:m>
                <a:endParaRPr lang="en-US" sz="3200" b="0" i="0">
                  <a:latin typeface="Cambria Math" panose="02040503050406030204" pitchFamily="18" charset="0"/>
                </a:endParaRPr>
              </a:p>
              <a:p>
                <a:pPr lvl="2"/>
                <a:r>
                  <a:rPr lang="en-US" sz="3200">
                    <a:latin typeface="Cambria Math" panose="02040503050406030204" pitchFamily="18" charset="0"/>
                  </a:rPr>
                  <a:t>Input: start, goal;</a:t>
                </a:r>
              </a:p>
              <a:p>
                <a:pPr lvl="2"/>
                <a:r>
                  <a:rPr lang="en-US" sz="3200" b="0" i="0">
                    <a:latin typeface="Cambria Math" panose="02040503050406030204" pitchFamily="18" charset="0"/>
                  </a:rPr>
                  <a:t>Output: Đường đi từ start </a:t>
                </a:r>
                <a:r>
                  <a:rPr lang="en-US" sz="3200" b="0" i="0">
                    <a:latin typeface="Cambria Math" panose="02040503050406030204" pitchFamily="18" charset="0"/>
                    <a:sym typeface="Symbol" panose="05050102010706020507" pitchFamily="18" charset="2"/>
                  </a:rPr>
                  <a:t> goal hoặc thất bại</a:t>
                </a:r>
                <a:endParaRPr lang="en-US" sz="3200" b="0" i="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0" smtClean="0">
                          <a:latin typeface="Cambria Math" panose="02040503050406030204" pitchFamily="18" charset="0"/>
                        </a:rPr>
                        <m:t>}</m:t>
                      </m:r>
                    </m:oMath>
                  </m:oMathPara>
                </a14:m>
                <a:endParaRPr lang="en-US" sz="3200"/>
              </a:p>
            </p:txBody>
          </p:sp>
        </mc:Choice>
        <mc:Fallback xmlns="">
          <p:sp>
            <p:nvSpPr>
              <p:cNvPr id="6" name="TextBox 5">
                <a:extLst>
                  <a:ext uri="{FF2B5EF4-FFF2-40B4-BE49-F238E27FC236}">
                    <a16:creationId xmlns:a16="http://schemas.microsoft.com/office/drawing/2014/main" id="{346E7DC3-ABF0-FE83-6A22-497BDB25CD61}"/>
                  </a:ext>
                </a:extLst>
              </p:cNvPr>
              <p:cNvSpPr txBox="1">
                <a:spLocks noRot="1" noChangeAspect="1" noMove="1" noResize="1" noEditPoints="1" noAdjustHandles="1" noChangeArrowheads="1" noChangeShapeType="1" noTextEdit="1"/>
              </p:cNvSpPr>
              <p:nvPr/>
            </p:nvSpPr>
            <p:spPr>
              <a:xfrm>
                <a:off x="1885156" y="7023100"/>
                <a:ext cx="9041706" cy="1969770"/>
              </a:xfrm>
              <a:prstGeom prst="rect">
                <a:avLst/>
              </a:prstGeom>
              <a:blipFill>
                <a:blip r:embed="rId3"/>
                <a:stretch>
                  <a:fillRect l="-67" r="-1888"/>
                </a:stretch>
              </a:blipFill>
            </p:spPr>
            <p:txBody>
              <a:bodyPr/>
              <a:lstStyle/>
              <a:p>
                <a:r>
                  <a:rPr lang="en-US">
                    <a:noFill/>
                  </a:rPr>
                  <a:t> </a:t>
                </a:r>
              </a:p>
            </p:txBody>
          </p:sp>
        </mc:Fallback>
      </mc:AlternateContent>
    </p:spTree>
    <p:extLst>
      <p:ext uri="{BB962C8B-B14F-4D97-AF65-F5344CB8AC3E}">
        <p14:creationId xmlns:p14="http://schemas.microsoft.com/office/powerpoint/2010/main" val="215823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7" name="object 20">
            <a:extLst>
              <a:ext uri="{FF2B5EF4-FFF2-40B4-BE49-F238E27FC236}">
                <a16:creationId xmlns:a16="http://schemas.microsoft.com/office/drawing/2014/main" id="{99CAFD30-61EA-2AF6-98B6-D9FD92AD26C8}"/>
              </a:ext>
            </a:extLst>
          </p:cNvPr>
          <p:cNvSpPr txBox="1"/>
          <p:nvPr/>
        </p:nvSpPr>
        <p:spPr>
          <a:xfrm>
            <a:off x="748606" y="1993900"/>
            <a:ext cx="16916400" cy="843827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OPEN = start; CLOSE = </a:t>
            </a:r>
            <a:r>
              <a:rPr lang="en-US" sz="3600" spc="-5">
                <a:sym typeface="Symbol" panose="05050102010706020507" pitchFamily="18" charset="2"/>
              </a:rPr>
              <a:t>; g(start) = 0; f(start) = h(start)</a:t>
            </a:r>
          </a:p>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Loop:</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(OPEN  ): Thất bại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 = REMOVE(OPEN) </a:t>
            </a:r>
            <a:r>
              <a:rPr lang="en-US" sz="2400" i="1" spc="-5">
                <a:sym typeface="Symbol" panose="05050102010706020507" pitchFamily="18" charset="2"/>
              </a:rPr>
              <a:t>//phần tử đầu ds OPEN (f(n) == min)</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if ( n  goal): Tìm thấy đường đi</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Ngược lại:</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Đưa {n} vào danh sách CLOSE</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for (mỗi trạng thái m là con của {n}:</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g(m) = g(n) + cost(n,m)</a:t>
            </a:r>
          </a:p>
          <a:p>
            <a:pPr marL="3326765" marR="5080" lvl="6" indent="-571500" algn="just">
              <a:lnSpc>
                <a:spcPct val="130000"/>
              </a:lnSpc>
              <a:buFont typeface="Wingdings" panose="05000000000000000000" pitchFamily="2" charset="2"/>
              <a:buChar char="§"/>
            </a:pPr>
            <a:r>
              <a:rPr lang="en-US" sz="3200" spc="-5">
                <a:sym typeface="Symbol" panose="05050102010706020507" pitchFamily="18" charset="2"/>
              </a:rPr>
              <a:t>Tính f(m) = g(m) + h(m)</a:t>
            </a: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if (! t  OPEN  m ): </a:t>
            </a:r>
            <a:r>
              <a:rPr lang="en-US" sz="3200" i="1" spc="-5">
                <a:highlight>
                  <a:srgbClr val="00FF00"/>
                </a:highlight>
              </a:rPr>
              <a:t>(cond 1)</a:t>
            </a:r>
            <a:endParaRPr lang="en-US" sz="3200" spc="-5">
              <a:sym typeface="Symbol" panose="05050102010706020507" pitchFamily="18" charset="2"/>
            </a:endParaRPr>
          </a:p>
          <a:p>
            <a:pPr marL="2412365" marR="5080" lvl="4" indent="-571500" algn="just">
              <a:lnSpc>
                <a:spcPct val="130000"/>
              </a:lnSpc>
              <a:buFont typeface="Wingdings" panose="05000000000000000000" pitchFamily="2" charset="2"/>
              <a:buChar char="§"/>
            </a:pPr>
            <a:r>
              <a:rPr lang="en-US" sz="3200" spc="-5">
                <a:sym typeface="Symbol" panose="05050102010706020507" pitchFamily="18" charset="2"/>
              </a:rPr>
              <a:t>elseif (! t  CLOSE  m ): </a:t>
            </a:r>
            <a:r>
              <a:rPr lang="en-US" sz="3200" i="1" spc="-5">
                <a:highlight>
                  <a:srgbClr val="FFFF00"/>
                </a:highlight>
              </a:rPr>
              <a:t>(cond 2)</a:t>
            </a:r>
          </a:p>
          <a:p>
            <a:pPr marL="2412365" marR="5080" lvl="4" indent="-571500" algn="just">
              <a:lnSpc>
                <a:spcPct val="130000"/>
              </a:lnSpc>
              <a:buFont typeface="Wingdings" panose="05000000000000000000" pitchFamily="2" charset="2"/>
              <a:buChar char="§"/>
            </a:pPr>
            <a:r>
              <a:rPr lang="en-US" sz="3200" i="1" spc="-5">
                <a:highlight>
                  <a:srgbClr val="FF0000"/>
                </a:highlight>
              </a:rPr>
              <a:t>else INSERT(n,OPEN)//m</a:t>
            </a:r>
            <a:r>
              <a:rPr lang="en-US" sz="3200" i="1" spc="-5">
                <a:highlight>
                  <a:srgbClr val="FF0000"/>
                </a:highlight>
                <a:sym typeface="Symbol" panose="05050102010706020507" pitchFamily="18" charset="2"/>
              </a:rPr>
              <a:t>{OPEN,CLOSE}</a:t>
            </a:r>
            <a:endParaRPr lang="en-US" sz="3200" i="1" spc="-5">
              <a:highlight>
                <a:srgbClr val="FF0000"/>
              </a:highlight>
            </a:endParaRPr>
          </a:p>
        </p:txBody>
      </p:sp>
      <p:sp>
        <p:nvSpPr>
          <p:cNvPr id="8" name="object 20">
            <a:extLst>
              <a:ext uri="{FF2B5EF4-FFF2-40B4-BE49-F238E27FC236}">
                <a16:creationId xmlns:a16="http://schemas.microsoft.com/office/drawing/2014/main" id="{7D45B993-A280-6B03-267F-410DE1F3C967}"/>
              </a:ext>
            </a:extLst>
          </p:cNvPr>
          <p:cNvSpPr txBox="1"/>
          <p:nvPr/>
        </p:nvSpPr>
        <p:spPr>
          <a:xfrm>
            <a:off x="9984214" y="2994763"/>
            <a:ext cx="8741142" cy="6997878"/>
          </a:xfrm>
          <a:prstGeom prst="rect">
            <a:avLst/>
          </a:prstGeom>
        </p:spPr>
        <p:txBody>
          <a:bodyPr vert="horz" wrap="square" lIns="0" tIns="12700" rIns="0" bIns="0" rtlCol="0">
            <a:spAutoFit/>
          </a:bodyPr>
          <a:lstStyle/>
          <a:p>
            <a:pPr marL="2412365" marR="5080" lvl="4" indent="-571500" algn="just">
              <a:lnSpc>
                <a:spcPct val="130000"/>
              </a:lnSpc>
              <a:buFont typeface="Wingdings" panose="05000000000000000000" pitchFamily="2" charset="2"/>
              <a:buChar char="§"/>
            </a:pPr>
            <a:r>
              <a:rPr lang="en-US" sz="3200" spc="-5">
                <a:highlight>
                  <a:srgbClr val="00FF00"/>
                </a:highlight>
                <a:sym typeface="Symbol" panose="05050102010706020507" pitchFamily="18" charset="2"/>
              </a:rPr>
              <a:t>if (! t  OPEN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p>
          <a:p>
            <a:pPr marL="4241165" marR="5080" lvl="8" indent="-571500" algn="just">
              <a:lnSpc>
                <a:spcPct val="130000"/>
              </a:lnSpc>
              <a:buFont typeface="Wingdings" panose="05000000000000000000" pitchFamily="2" charset="2"/>
              <a:buChar char="§"/>
            </a:pPr>
            <a:r>
              <a:rPr lang="en-US" sz="3200" spc="-5"/>
              <a:t>Sắp xếp lại OPEN</a:t>
            </a:r>
          </a:p>
          <a:p>
            <a:pPr marL="4241165" marR="5080" lvl="8" indent="-571500" algn="just">
              <a:lnSpc>
                <a:spcPct val="130000"/>
              </a:lnSpc>
              <a:buFont typeface="Wingdings" panose="05000000000000000000" pitchFamily="2" charset="2"/>
              <a:buChar char="§"/>
            </a:pPr>
            <a:r>
              <a:rPr lang="en-US" sz="3200" spc="-5"/>
              <a:t>FATHER(t) = n</a:t>
            </a:r>
          </a:p>
          <a:p>
            <a:pPr marL="2412365" marR="5080" lvl="4" indent="-571500" algn="just">
              <a:lnSpc>
                <a:spcPct val="130000"/>
              </a:lnSpc>
              <a:buFont typeface="Wingdings" panose="05000000000000000000" pitchFamily="2" charset="2"/>
              <a:buChar char="§"/>
            </a:pPr>
            <a:r>
              <a:rPr lang="en-US" sz="3200" spc="-5">
                <a:highlight>
                  <a:srgbClr val="FFFF00"/>
                </a:highlight>
                <a:sym typeface="Symbol" panose="05050102010706020507" pitchFamily="18" charset="2"/>
              </a:rPr>
              <a:t>elseif (! t  CLOSE  m ):</a:t>
            </a:r>
          </a:p>
          <a:p>
            <a:pPr marL="3326765" marR="5080" lvl="6" indent="-571500" algn="just">
              <a:lnSpc>
                <a:spcPct val="130000"/>
              </a:lnSpc>
              <a:buFont typeface="Wingdings" panose="05000000000000000000" pitchFamily="2" charset="2"/>
              <a:buChar char="§"/>
            </a:pPr>
            <a:r>
              <a:rPr lang="en-US" sz="3200" spc="-5"/>
              <a:t>if (f(m)</a:t>
            </a:r>
            <a:r>
              <a:rPr lang="en-US" sz="3200" spc="-5" baseline="-25000"/>
              <a:t>_new</a:t>
            </a:r>
            <a:r>
              <a:rPr lang="en-US" sz="3200" spc="-5"/>
              <a:t> &lt; f(t)</a:t>
            </a:r>
            <a:r>
              <a:rPr lang="en-US" sz="3200" spc="-5" baseline="-25000"/>
              <a:t>_old</a:t>
            </a:r>
            <a:r>
              <a:rPr lang="en-US" sz="3200" spc="-5"/>
              <a:t>):</a:t>
            </a:r>
          </a:p>
          <a:p>
            <a:pPr marL="4241165" marR="5080" lvl="8" indent="-571500" algn="just">
              <a:lnSpc>
                <a:spcPct val="130000"/>
              </a:lnSpc>
              <a:buFont typeface="Wingdings" panose="05000000000000000000" pitchFamily="2" charset="2"/>
              <a:buChar char="§"/>
            </a:pPr>
            <a:r>
              <a:rPr lang="en-US" sz="3200" spc="-5"/>
              <a:t>g(t)</a:t>
            </a:r>
            <a:r>
              <a:rPr lang="en-US" sz="3200" spc="-5" baseline="-25000"/>
              <a:t>_old</a:t>
            </a:r>
            <a:r>
              <a:rPr lang="en-US" sz="3200" spc="-5"/>
              <a:t> = g(m)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f(t)</a:t>
            </a:r>
            <a:r>
              <a:rPr lang="en-US" sz="3200" spc="-5" baseline="-25000"/>
              <a:t>_old</a:t>
            </a:r>
            <a:r>
              <a:rPr lang="en-US" sz="3200" spc="-5"/>
              <a:t> = f(m)</a:t>
            </a:r>
            <a:r>
              <a:rPr lang="en-US" sz="3200" spc="-5" baseline="-25000"/>
              <a:t>_new</a:t>
            </a:r>
            <a:endParaRPr lang="en-US" sz="3200" spc="-5"/>
          </a:p>
          <a:p>
            <a:pPr marL="4241165" marR="5080" lvl="8" indent="-571500" algn="just">
              <a:lnSpc>
                <a:spcPct val="130000"/>
              </a:lnSpc>
              <a:buFont typeface="Wingdings" panose="05000000000000000000" pitchFamily="2" charset="2"/>
              <a:buChar char="§"/>
            </a:pPr>
            <a:r>
              <a:rPr lang="en-US" sz="3200" spc="-5"/>
              <a:t>FATHER(t) = n</a:t>
            </a:r>
          </a:p>
        </p:txBody>
      </p:sp>
    </p:spTree>
    <p:extLst>
      <p:ext uri="{BB962C8B-B14F-4D97-AF65-F5344CB8AC3E}">
        <p14:creationId xmlns:p14="http://schemas.microsoft.com/office/powerpoint/2010/main" val="208468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376" y="1084050"/>
            <a:ext cx="8339357" cy="6533511"/>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520165006"/>
              </p:ext>
            </p:extLst>
          </p:nvPr>
        </p:nvGraphicFramePr>
        <p:xfrm>
          <a:off x="1046956" y="7678185"/>
          <a:ext cx="11617408" cy="1038480"/>
        </p:xfrm>
        <a:graphic>
          <a:graphicData uri="http://schemas.openxmlformats.org/drawingml/2006/table">
            <a:tbl>
              <a:tblPr firstRow="1" bandRow="1">
                <a:tableStyleId>{5C22544A-7EE6-4342-B048-85BDC9FD1C3A}</a:tableStyleId>
              </a:tblPr>
              <a:tblGrid>
                <a:gridCol w="1056128">
                  <a:extLst>
                    <a:ext uri="{9D8B030D-6E8A-4147-A177-3AD203B41FA5}">
                      <a16:colId xmlns:a16="http://schemas.microsoft.com/office/drawing/2014/main" val="3683382143"/>
                    </a:ext>
                  </a:extLst>
                </a:gridCol>
                <a:gridCol w="1056128">
                  <a:extLst>
                    <a:ext uri="{9D8B030D-6E8A-4147-A177-3AD203B41FA5}">
                      <a16:colId xmlns:a16="http://schemas.microsoft.com/office/drawing/2014/main" val="4196421383"/>
                    </a:ext>
                  </a:extLst>
                </a:gridCol>
                <a:gridCol w="1056128">
                  <a:extLst>
                    <a:ext uri="{9D8B030D-6E8A-4147-A177-3AD203B41FA5}">
                      <a16:colId xmlns:a16="http://schemas.microsoft.com/office/drawing/2014/main" val="423977337"/>
                    </a:ext>
                  </a:extLst>
                </a:gridCol>
                <a:gridCol w="1056128">
                  <a:extLst>
                    <a:ext uri="{9D8B030D-6E8A-4147-A177-3AD203B41FA5}">
                      <a16:colId xmlns:a16="http://schemas.microsoft.com/office/drawing/2014/main" val="2115721841"/>
                    </a:ext>
                  </a:extLst>
                </a:gridCol>
                <a:gridCol w="1056128">
                  <a:extLst>
                    <a:ext uri="{9D8B030D-6E8A-4147-A177-3AD203B41FA5}">
                      <a16:colId xmlns:a16="http://schemas.microsoft.com/office/drawing/2014/main" val="3071597781"/>
                    </a:ext>
                  </a:extLst>
                </a:gridCol>
                <a:gridCol w="1056128">
                  <a:extLst>
                    <a:ext uri="{9D8B030D-6E8A-4147-A177-3AD203B41FA5}">
                      <a16:colId xmlns:a16="http://schemas.microsoft.com/office/drawing/2014/main" val="224466938"/>
                    </a:ext>
                  </a:extLst>
                </a:gridCol>
                <a:gridCol w="1056128">
                  <a:extLst>
                    <a:ext uri="{9D8B030D-6E8A-4147-A177-3AD203B41FA5}">
                      <a16:colId xmlns:a16="http://schemas.microsoft.com/office/drawing/2014/main" val="3162746277"/>
                    </a:ext>
                  </a:extLst>
                </a:gridCol>
                <a:gridCol w="1056128">
                  <a:extLst>
                    <a:ext uri="{9D8B030D-6E8A-4147-A177-3AD203B41FA5}">
                      <a16:colId xmlns:a16="http://schemas.microsoft.com/office/drawing/2014/main" val="3832202394"/>
                    </a:ext>
                  </a:extLst>
                </a:gridCol>
                <a:gridCol w="1056128">
                  <a:extLst>
                    <a:ext uri="{9D8B030D-6E8A-4147-A177-3AD203B41FA5}">
                      <a16:colId xmlns:a16="http://schemas.microsoft.com/office/drawing/2014/main" val="1236262606"/>
                    </a:ext>
                  </a:extLst>
                </a:gridCol>
                <a:gridCol w="1056128">
                  <a:extLst>
                    <a:ext uri="{9D8B030D-6E8A-4147-A177-3AD203B41FA5}">
                      <a16:colId xmlns:a16="http://schemas.microsoft.com/office/drawing/2014/main" val="1733565050"/>
                    </a:ext>
                  </a:extLst>
                </a:gridCol>
                <a:gridCol w="1056128">
                  <a:extLst>
                    <a:ext uri="{9D8B030D-6E8A-4147-A177-3AD203B41FA5}">
                      <a16:colId xmlns:a16="http://schemas.microsoft.com/office/drawing/2014/main" val="3045918836"/>
                    </a:ext>
                  </a:extLst>
                </a:gridCol>
              </a:tblGrid>
              <a:tr h="370840">
                <a:tc>
                  <a:txBody>
                    <a:bodyPr/>
                    <a:lstStyle/>
                    <a:p>
                      <a:pPr algn="ctr"/>
                      <a:r>
                        <a:rPr lang="en-US"/>
                        <a:t>A</a:t>
                      </a:r>
                    </a:p>
                  </a:txBody>
                  <a:tcPr/>
                </a:tc>
                <a:tc>
                  <a:txBody>
                    <a:bodyPr/>
                    <a:lstStyle/>
                    <a:p>
                      <a:pPr algn="ctr"/>
                      <a:r>
                        <a:rPr lang="en-US"/>
                        <a:t>B</a:t>
                      </a:r>
                    </a:p>
                  </a:txBody>
                  <a:tcPr/>
                </a:tc>
                <a:tc>
                  <a:txBody>
                    <a:bodyPr/>
                    <a:lstStyle/>
                    <a:p>
                      <a:pPr algn="ctr"/>
                      <a:r>
                        <a:rPr lang="en-US"/>
                        <a:t>C</a:t>
                      </a:r>
                    </a:p>
                  </a:txBody>
                  <a:tcPr/>
                </a:tc>
                <a:tc>
                  <a:txBody>
                    <a:bodyPr/>
                    <a:lstStyle/>
                    <a:p>
                      <a:pPr algn="ctr"/>
                      <a:r>
                        <a:rPr lang="en-US"/>
                        <a:t>D</a:t>
                      </a:r>
                    </a:p>
                  </a:txBody>
                  <a:tcPr/>
                </a:tc>
                <a:tc>
                  <a:txBody>
                    <a:bodyPr/>
                    <a:lstStyle/>
                    <a:p>
                      <a:pPr algn="ctr"/>
                      <a:r>
                        <a:rPr lang="en-US"/>
                        <a:t>E</a:t>
                      </a:r>
                    </a:p>
                  </a:txBody>
                  <a:tcPr/>
                </a:tc>
                <a:tc>
                  <a:txBody>
                    <a:bodyPr/>
                    <a:lstStyle/>
                    <a:p>
                      <a:pPr algn="ctr"/>
                      <a:r>
                        <a:rPr lang="en-US"/>
                        <a:t>F</a:t>
                      </a:r>
                    </a:p>
                  </a:txBody>
                  <a:tcPr/>
                </a:tc>
                <a:tc>
                  <a:txBody>
                    <a:bodyPr/>
                    <a:lstStyle/>
                    <a:p>
                      <a:pPr algn="ctr"/>
                      <a:r>
                        <a:rPr lang="en-US"/>
                        <a:t>G</a:t>
                      </a:r>
                    </a:p>
                  </a:txBody>
                  <a:tcPr/>
                </a:tc>
                <a:tc>
                  <a:txBody>
                    <a:bodyPr/>
                    <a:lstStyle/>
                    <a:p>
                      <a:pPr algn="ctr"/>
                      <a:r>
                        <a:rPr lang="en-US"/>
                        <a:t>H</a:t>
                      </a:r>
                    </a:p>
                  </a:txBody>
                  <a:tcPr/>
                </a:tc>
                <a:tc>
                  <a:txBody>
                    <a:bodyPr/>
                    <a:lstStyle/>
                    <a:p>
                      <a:pPr algn="ctr"/>
                      <a:r>
                        <a:rPr lang="en-US"/>
                        <a:t>I</a:t>
                      </a:r>
                    </a:p>
                  </a:txBody>
                  <a:tcPr/>
                </a:tc>
                <a:tc>
                  <a:txBody>
                    <a:bodyPr/>
                    <a:lstStyle/>
                    <a:p>
                      <a:pPr algn="ctr"/>
                      <a:r>
                        <a:rPr lang="en-US"/>
                        <a:t>J</a:t>
                      </a:r>
                    </a:p>
                  </a:txBody>
                  <a:tcPr/>
                </a:tc>
                <a:tc>
                  <a:txBody>
                    <a:bodyPr/>
                    <a:lstStyle/>
                    <a:p>
                      <a:pPr algn="ctr"/>
                      <a:r>
                        <a:rPr lang="en-US"/>
                        <a:t>K</a:t>
                      </a:r>
                    </a:p>
                  </a:txBody>
                  <a:tcPr/>
                </a:tc>
                <a:extLst>
                  <a:ext uri="{0D108BD9-81ED-4DB2-BD59-A6C34878D82A}">
                    <a16:rowId xmlns:a16="http://schemas.microsoft.com/office/drawing/2014/main" val="3005434446"/>
                  </a:ext>
                </a:extLst>
              </a:tr>
              <a:tr h="370840">
                <a:tc>
                  <a:txBody>
                    <a:bodyPr/>
                    <a:lstStyle/>
                    <a:p>
                      <a:pPr algn="ctr"/>
                      <a:r>
                        <a:rPr lang="en-US"/>
                        <a:t>33</a:t>
                      </a:r>
                    </a:p>
                  </a:txBody>
                  <a:tcPr/>
                </a:tc>
                <a:tc>
                  <a:txBody>
                    <a:bodyPr/>
                    <a:lstStyle/>
                    <a:p>
                      <a:pPr algn="ctr"/>
                      <a:r>
                        <a:rPr lang="en-US"/>
                        <a:t>35</a:t>
                      </a:r>
                    </a:p>
                  </a:txBody>
                  <a:tcPr/>
                </a:tc>
                <a:tc>
                  <a:txBody>
                    <a:bodyPr/>
                    <a:lstStyle/>
                    <a:p>
                      <a:pPr algn="ctr"/>
                      <a:r>
                        <a:rPr lang="en-US"/>
                        <a:t>43</a:t>
                      </a:r>
                    </a:p>
                  </a:txBody>
                  <a:tcPr/>
                </a:tc>
                <a:tc>
                  <a:txBody>
                    <a:bodyPr/>
                    <a:lstStyle/>
                    <a:p>
                      <a:pPr algn="ctr"/>
                      <a:r>
                        <a:rPr lang="en-US"/>
                        <a:t>36</a:t>
                      </a:r>
                    </a:p>
                  </a:txBody>
                  <a:tcPr/>
                </a:tc>
                <a:tc>
                  <a:txBody>
                    <a:bodyPr/>
                    <a:lstStyle/>
                    <a:p>
                      <a:pPr algn="ctr"/>
                      <a:r>
                        <a:rPr lang="en-US"/>
                        <a:t>28</a:t>
                      </a:r>
                    </a:p>
                  </a:txBody>
                  <a:tcPr/>
                </a:tc>
                <a:tc>
                  <a:txBody>
                    <a:bodyPr/>
                    <a:lstStyle/>
                    <a:p>
                      <a:pPr algn="ctr"/>
                      <a:r>
                        <a:rPr lang="en-US"/>
                        <a:t>13</a:t>
                      </a:r>
                    </a:p>
                  </a:txBody>
                  <a:tcPr/>
                </a:tc>
                <a:tc>
                  <a:txBody>
                    <a:bodyPr/>
                    <a:lstStyle/>
                    <a:p>
                      <a:pPr algn="ctr"/>
                      <a:r>
                        <a:rPr lang="en-US"/>
                        <a:t>17</a:t>
                      </a:r>
                    </a:p>
                  </a:txBody>
                  <a:tcPr/>
                </a:tc>
                <a:tc>
                  <a:txBody>
                    <a:bodyPr/>
                    <a:lstStyle/>
                    <a:p>
                      <a:pPr algn="ctr"/>
                      <a:r>
                        <a:rPr lang="en-US"/>
                        <a:t>10</a:t>
                      </a:r>
                    </a:p>
                  </a:txBody>
                  <a:tcPr/>
                </a:tc>
                <a:tc>
                  <a:txBody>
                    <a:bodyPr/>
                    <a:lstStyle/>
                    <a:p>
                      <a:pPr algn="ctr"/>
                      <a:r>
                        <a:rPr lang="en-US"/>
                        <a:t>24</a:t>
                      </a:r>
                    </a:p>
                  </a:txBody>
                  <a:tcPr/>
                </a:tc>
                <a:tc>
                  <a:txBody>
                    <a:bodyPr/>
                    <a:lstStyle/>
                    <a:p>
                      <a:pPr algn="ctr"/>
                      <a:r>
                        <a:rPr lang="en-US"/>
                        <a:t>19</a:t>
                      </a:r>
                    </a:p>
                  </a:txBody>
                  <a:tcPr/>
                </a:tc>
                <a:tc>
                  <a:txBody>
                    <a:bodyPr/>
                    <a:lstStyle/>
                    <a:p>
                      <a:pPr algn="ctr"/>
                      <a:r>
                        <a:rPr lang="en-US"/>
                        <a:t>0</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635817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{K},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33</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g(A)+cost(A,C) = 0+10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10+43 = 53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g(A)+cost(A,D) = 0+16 = 16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16+36 = 49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g(A)+cost(A,E) = 0+12 = 12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12+28 = 40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g(A)+cost(A,F) = 0+20 = 20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20+13 = 33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{C,D,E,F}OPEN </a:t>
            </a:r>
            <a:r>
              <a:rPr lang="en-US" sz="3200" spc="-5" dirty="0" err="1">
                <a:sym typeface="Symbol" panose="05050102010706020507" pitchFamily="18" charset="2"/>
              </a:rPr>
              <a:t>và</a:t>
            </a:r>
            <a:r>
              <a:rPr lang="en-US" sz="3200" spc="-5" dirty="0">
                <a:sym typeface="Symbol" panose="05050102010706020507" pitchFamily="18" charset="2"/>
              </a:rPr>
              <a:t> {C,D,E,F}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{F(33), E(40), D(49), C(53)}</a:t>
            </a:r>
            <a:endParaRPr lang="vi-VN" sz="3200" spc="-5" dirty="0"/>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3992265629"/>
              </p:ext>
            </p:extLst>
          </p:nvPr>
        </p:nvGraphicFramePr>
        <p:xfrm>
          <a:off x="10881414" y="6554777"/>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1888708" y="8482739"/>
            <a:ext cx="7121604"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endParaRPr lang="vi-VN" sz="3200" spc="-5"/>
          </a:p>
        </p:txBody>
      </p:sp>
    </p:spTree>
    <p:extLst>
      <p:ext uri="{BB962C8B-B14F-4D97-AF65-F5344CB8AC3E}">
        <p14:creationId xmlns:p14="http://schemas.microsoft.com/office/powerpoint/2010/main" val="356174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53356" y="2105724"/>
            <a:ext cx="4468221" cy="3500650"/>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1181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2. n=F, CLOSE={A,F}, OPEN = {E,D,C}</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a:t>
            </a:r>
            <a:r>
              <a:rPr lang="en-US" sz="3200" spc="-5" baseline="-25000">
                <a:sym typeface="Symbol" panose="05050102010706020507" pitchFamily="18" charset="2"/>
              </a:rPr>
              <a:t>new</a:t>
            </a:r>
            <a:r>
              <a:rPr lang="en-US" sz="3200" spc="-5">
                <a:sym typeface="Symbol" panose="05050102010706020507" pitchFamily="18" charset="2"/>
              </a:rPr>
              <a:t>(A) = g(F)+cost(F,A) = 20+20 = 40</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a:t>
            </a:r>
            <a:r>
              <a:rPr lang="en-US" sz="3200" spc="-5" baseline="-25000">
                <a:sym typeface="Symbol" panose="05050102010706020507" pitchFamily="18" charset="2"/>
              </a:rPr>
              <a:t>new</a:t>
            </a:r>
            <a:r>
              <a:rPr lang="en-US" sz="3200" spc="-5">
                <a:sym typeface="Symbol" panose="05050102010706020507" pitchFamily="18" charset="2"/>
              </a:rPr>
              <a:t>(A) = g(A)+h(A) = 40+33 = 73</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t=A  CLOSE, f</a:t>
            </a:r>
            <a:r>
              <a:rPr lang="en-US" sz="2800" spc="-5" baseline="-25000">
                <a:solidFill>
                  <a:srgbClr val="FF0000"/>
                </a:solidFill>
                <a:sym typeface="Symbol" panose="05050102010706020507" pitchFamily="18" charset="2"/>
              </a:rPr>
              <a:t>new</a:t>
            </a:r>
            <a:r>
              <a:rPr lang="en-US" sz="2800" spc="-5">
                <a:solidFill>
                  <a:srgbClr val="FF0000"/>
                </a:solidFill>
                <a:sym typeface="Symbol" panose="05050102010706020507" pitchFamily="18" charset="2"/>
              </a:rPr>
              <a:t>(A) &lt; f(t) (73 &lt; 55): FALSE</a:t>
            </a:r>
          </a:p>
          <a:p>
            <a:pPr marL="1955165" marR="5080" lvl="3" indent="-571500" algn="just">
              <a:lnSpc>
                <a:spcPct val="130000"/>
              </a:lnSpc>
              <a:buFont typeface="Wingdings" panose="05000000000000000000" pitchFamily="2" charset="2"/>
              <a:buChar char="§"/>
            </a:pPr>
            <a:r>
              <a:rPr lang="en-US" sz="2800" spc="-5">
                <a:solidFill>
                  <a:srgbClr val="FF0000"/>
                </a:solidFill>
                <a:sym typeface="Symbol" panose="05050102010706020507" pitchFamily="18" charset="2"/>
              </a:rPr>
              <a:t>g(A)=0, f(A)=33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g(J) = g(F)+cost(F,J) = 20+12 = 32</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f(J) = g(J)+h(J) = 32+19 = 51</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g(H) = g(F)+cost(F,H) = 20+16 = 36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f(H) = g(H)+h(H) = 36+10 = 46</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g(K) = g(F)+cost(F,K) = 20+13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f(K) = g(K)+h(K) = 33+0 = 33</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{H,J,K}OPEN và {H,J,K}  CLOSE </a:t>
            </a:r>
          </a:p>
          <a:p>
            <a:pPr marL="1497965" marR="5080" lvl="2" indent="-571500" algn="just">
              <a:lnSpc>
                <a:spcPct val="130000"/>
              </a:lnSpc>
              <a:buFont typeface="Wingdings" panose="05000000000000000000" pitchFamily="2" charset="2"/>
              <a:buChar char="§"/>
            </a:pPr>
            <a:r>
              <a:rPr lang="en-US" sz="3200" spc="-5">
                <a:sym typeface="Symbol" panose="05050102010706020507" pitchFamily="18" charset="2"/>
              </a:rPr>
              <a:t>OPEN = {K(33),E(40), H(46), D(49), J(51), C(53)</a:t>
            </a:r>
            <a:endParaRPr lang="vi-VN" sz="32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723474747"/>
              </p:ext>
            </p:extLst>
          </p:nvPr>
        </p:nvGraphicFramePr>
        <p:xfrm>
          <a:off x="10826986" y="6829716"/>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7" name="TextBox 6">
            <a:extLst>
              <a:ext uri="{FF2B5EF4-FFF2-40B4-BE49-F238E27FC236}">
                <a16:creationId xmlns:a16="http://schemas.microsoft.com/office/drawing/2014/main" id="{A805BF5E-BC7C-FB25-51AC-5061E2F3C206}"/>
              </a:ext>
            </a:extLst>
          </p:cNvPr>
          <p:cNvSpPr txBox="1"/>
          <p:nvPr/>
        </p:nvSpPr>
        <p:spPr>
          <a:xfrm>
            <a:off x="13238956" y="8209283"/>
            <a:ext cx="5771356"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p:txBody>
      </p:sp>
    </p:spTree>
    <p:extLst>
      <p:ext uri="{BB962C8B-B14F-4D97-AF65-F5344CB8AC3E}">
        <p14:creationId xmlns:p14="http://schemas.microsoft.com/office/powerpoint/2010/main" val="339464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pic>
        <p:nvPicPr>
          <p:cNvPr id="10" name="Picture 9">
            <a:extLst>
              <a:ext uri="{FF2B5EF4-FFF2-40B4-BE49-F238E27FC236}">
                <a16:creationId xmlns:a16="http://schemas.microsoft.com/office/drawing/2014/main" id="{1958E3B2-2B5B-F842-F5AF-37D352D9390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7756" y="2105724"/>
            <a:ext cx="7363821" cy="5769222"/>
          </a:xfrm>
          <a:prstGeom prst="rect">
            <a:avLst/>
          </a:prstGeom>
        </p:spPr>
      </p:pic>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187647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Bước 3. n=K, TRUE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Father(J, H, K) = F</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 E, D, C) = A</a:t>
            </a: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596952445"/>
              </p:ext>
            </p:extLst>
          </p:nvPr>
        </p:nvGraphicFramePr>
        <p:xfrm>
          <a:off x="10249653" y="8547100"/>
          <a:ext cx="7807404" cy="914400"/>
        </p:xfrm>
        <a:graphic>
          <a:graphicData uri="http://schemas.openxmlformats.org/drawingml/2006/table">
            <a:tbl>
              <a:tblPr firstRow="1" bandRow="1">
                <a:tableStyleId>{5C22544A-7EE6-4342-B048-85BDC9FD1C3A}</a:tableStyleId>
              </a:tblPr>
              <a:tblGrid>
                <a:gridCol w="709764">
                  <a:extLst>
                    <a:ext uri="{9D8B030D-6E8A-4147-A177-3AD203B41FA5}">
                      <a16:colId xmlns:a16="http://schemas.microsoft.com/office/drawing/2014/main" val="3683382143"/>
                    </a:ext>
                  </a:extLst>
                </a:gridCol>
                <a:gridCol w="709764">
                  <a:extLst>
                    <a:ext uri="{9D8B030D-6E8A-4147-A177-3AD203B41FA5}">
                      <a16:colId xmlns:a16="http://schemas.microsoft.com/office/drawing/2014/main" val="4196421383"/>
                    </a:ext>
                  </a:extLst>
                </a:gridCol>
                <a:gridCol w="709764">
                  <a:extLst>
                    <a:ext uri="{9D8B030D-6E8A-4147-A177-3AD203B41FA5}">
                      <a16:colId xmlns:a16="http://schemas.microsoft.com/office/drawing/2014/main" val="423977337"/>
                    </a:ext>
                  </a:extLst>
                </a:gridCol>
                <a:gridCol w="709764">
                  <a:extLst>
                    <a:ext uri="{9D8B030D-6E8A-4147-A177-3AD203B41FA5}">
                      <a16:colId xmlns:a16="http://schemas.microsoft.com/office/drawing/2014/main" val="2115721841"/>
                    </a:ext>
                  </a:extLst>
                </a:gridCol>
                <a:gridCol w="709764">
                  <a:extLst>
                    <a:ext uri="{9D8B030D-6E8A-4147-A177-3AD203B41FA5}">
                      <a16:colId xmlns:a16="http://schemas.microsoft.com/office/drawing/2014/main" val="3071597781"/>
                    </a:ext>
                  </a:extLst>
                </a:gridCol>
                <a:gridCol w="709764">
                  <a:extLst>
                    <a:ext uri="{9D8B030D-6E8A-4147-A177-3AD203B41FA5}">
                      <a16:colId xmlns:a16="http://schemas.microsoft.com/office/drawing/2014/main" val="224466938"/>
                    </a:ext>
                  </a:extLst>
                </a:gridCol>
                <a:gridCol w="709764">
                  <a:extLst>
                    <a:ext uri="{9D8B030D-6E8A-4147-A177-3AD203B41FA5}">
                      <a16:colId xmlns:a16="http://schemas.microsoft.com/office/drawing/2014/main" val="3162746277"/>
                    </a:ext>
                  </a:extLst>
                </a:gridCol>
                <a:gridCol w="709764">
                  <a:extLst>
                    <a:ext uri="{9D8B030D-6E8A-4147-A177-3AD203B41FA5}">
                      <a16:colId xmlns:a16="http://schemas.microsoft.com/office/drawing/2014/main" val="3832202394"/>
                    </a:ext>
                  </a:extLst>
                </a:gridCol>
                <a:gridCol w="709764">
                  <a:extLst>
                    <a:ext uri="{9D8B030D-6E8A-4147-A177-3AD203B41FA5}">
                      <a16:colId xmlns:a16="http://schemas.microsoft.com/office/drawing/2014/main" val="1236262606"/>
                    </a:ext>
                  </a:extLst>
                </a:gridCol>
                <a:gridCol w="709764">
                  <a:extLst>
                    <a:ext uri="{9D8B030D-6E8A-4147-A177-3AD203B41FA5}">
                      <a16:colId xmlns:a16="http://schemas.microsoft.com/office/drawing/2014/main" val="1733565050"/>
                    </a:ext>
                  </a:extLst>
                </a:gridCol>
                <a:gridCol w="709764">
                  <a:extLst>
                    <a:ext uri="{9D8B030D-6E8A-4147-A177-3AD203B41FA5}">
                      <a16:colId xmlns:a16="http://schemas.microsoft.com/office/drawing/2014/main" val="3045918836"/>
                    </a:ext>
                  </a:extLst>
                </a:gridCol>
              </a:tblGrid>
              <a:tr h="407419">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extLst>
                  <a:ext uri="{0D108BD9-81ED-4DB2-BD59-A6C34878D82A}">
                    <a16:rowId xmlns:a16="http://schemas.microsoft.com/office/drawing/2014/main" val="3005434446"/>
                  </a:ext>
                </a:extLst>
              </a:tr>
              <a:tr h="407419">
                <a:tc>
                  <a:txBody>
                    <a:bodyPr/>
                    <a:lstStyle/>
                    <a:p>
                      <a:pPr algn="ctr"/>
                      <a:r>
                        <a:rPr lang="en-US" sz="2400"/>
                        <a:t>33</a:t>
                      </a:r>
                    </a:p>
                  </a:txBody>
                  <a:tcPr/>
                </a:tc>
                <a:tc>
                  <a:txBody>
                    <a:bodyPr/>
                    <a:lstStyle/>
                    <a:p>
                      <a:pPr algn="ctr"/>
                      <a:r>
                        <a:rPr lang="en-US" sz="2400"/>
                        <a:t>35</a:t>
                      </a:r>
                    </a:p>
                  </a:txBody>
                  <a:tcPr/>
                </a:tc>
                <a:tc>
                  <a:txBody>
                    <a:bodyPr/>
                    <a:lstStyle/>
                    <a:p>
                      <a:pPr algn="ctr"/>
                      <a:r>
                        <a:rPr lang="en-US" sz="2400"/>
                        <a:t>43</a:t>
                      </a:r>
                    </a:p>
                  </a:txBody>
                  <a:tcPr/>
                </a:tc>
                <a:tc>
                  <a:txBody>
                    <a:bodyPr/>
                    <a:lstStyle/>
                    <a:p>
                      <a:pPr algn="ctr"/>
                      <a:r>
                        <a:rPr lang="en-US" sz="2400"/>
                        <a:t>36</a:t>
                      </a:r>
                    </a:p>
                  </a:txBody>
                  <a:tcPr/>
                </a:tc>
                <a:tc>
                  <a:txBody>
                    <a:bodyPr/>
                    <a:lstStyle/>
                    <a:p>
                      <a:pPr algn="ctr"/>
                      <a:r>
                        <a:rPr lang="en-US" sz="2400"/>
                        <a:t>28</a:t>
                      </a:r>
                    </a:p>
                  </a:txBody>
                  <a:tcPr/>
                </a:tc>
                <a:tc>
                  <a:txBody>
                    <a:bodyPr/>
                    <a:lstStyle/>
                    <a:p>
                      <a:pPr algn="ctr"/>
                      <a:r>
                        <a:rPr lang="en-US" sz="2400"/>
                        <a:t>13</a:t>
                      </a:r>
                    </a:p>
                  </a:txBody>
                  <a:tcPr/>
                </a:tc>
                <a:tc>
                  <a:txBody>
                    <a:bodyPr/>
                    <a:lstStyle/>
                    <a:p>
                      <a:pPr algn="ctr"/>
                      <a:r>
                        <a:rPr lang="en-US" sz="2400"/>
                        <a:t>17</a:t>
                      </a:r>
                    </a:p>
                  </a:txBody>
                  <a:tcPr/>
                </a:tc>
                <a:tc>
                  <a:txBody>
                    <a:bodyPr/>
                    <a:lstStyle/>
                    <a:p>
                      <a:pPr algn="ctr"/>
                      <a:r>
                        <a:rPr lang="en-US" sz="2400"/>
                        <a:t>10</a:t>
                      </a:r>
                    </a:p>
                  </a:txBody>
                  <a:tcPr/>
                </a:tc>
                <a:tc>
                  <a:txBody>
                    <a:bodyPr/>
                    <a:lstStyle/>
                    <a:p>
                      <a:pPr algn="ctr"/>
                      <a:r>
                        <a:rPr lang="en-US" sz="2400"/>
                        <a:t>24</a:t>
                      </a:r>
                    </a:p>
                  </a:txBody>
                  <a:tcPr/>
                </a:tc>
                <a:tc>
                  <a:txBody>
                    <a:bodyPr/>
                    <a:lstStyle/>
                    <a:p>
                      <a:pPr algn="ctr"/>
                      <a:r>
                        <a:rPr lang="en-US" sz="2400"/>
                        <a:t>19</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sp>
        <p:nvSpPr>
          <p:cNvPr id="6" name="object 20">
            <a:extLst>
              <a:ext uri="{FF2B5EF4-FFF2-40B4-BE49-F238E27FC236}">
                <a16:creationId xmlns:a16="http://schemas.microsoft.com/office/drawing/2014/main" id="{D2A7593E-1F23-2845-B622-62AA8D1B794F}"/>
              </a:ext>
            </a:extLst>
          </p:cNvPr>
          <p:cNvSpPr txBox="1"/>
          <p:nvPr/>
        </p:nvSpPr>
        <p:spPr>
          <a:xfrm>
            <a:off x="842054" y="4531862"/>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F K </a:t>
            </a:r>
            <a:endParaRPr lang="vi-VN" sz="4400" spc="-5">
              <a:solidFill>
                <a:schemeClr val="bg1"/>
              </a:solidFill>
              <a:cs typeface="Source Sans Pro Light"/>
            </a:endParaRPr>
          </a:p>
        </p:txBody>
      </p:sp>
    </p:spTree>
    <p:extLst>
      <p:ext uri="{BB962C8B-B14F-4D97-AF65-F5344CB8AC3E}">
        <p14:creationId xmlns:p14="http://schemas.microsoft.com/office/powerpoint/2010/main" val="409473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4" y="2603500"/>
                <a:ext cx="16916400" cy="785676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a:cs typeface="Source Sans Pro Light"/>
                  </a:rPr>
                  <a:t>1. </a:t>
                </a:r>
                <a:r>
                  <a:rPr lang="en-US" sz="4400" spc="-5" dirty="0" err="1">
                    <a:cs typeface="Source Sans Pro Light"/>
                  </a:rPr>
                  <a:t>Đặt</a:t>
                </a:r>
                <a:r>
                  <a:rPr lang="en-US" sz="4400" spc="-5" dirty="0">
                    <a:cs typeface="Source Sans Pro Light"/>
                  </a:rPr>
                  <a:t> OPEN </a:t>
                </a:r>
                <a:r>
                  <a:rPr lang="en-US" sz="4400" spc="-5" dirty="0" err="1">
                    <a:cs typeface="Source Sans Pro Light"/>
                  </a:rPr>
                  <a:t>chứa</a:t>
                </a:r>
                <a:r>
                  <a:rPr lang="en-US" sz="4400" spc="-5" dirty="0">
                    <a:cs typeface="Source Sans Pro Light"/>
                  </a:rPr>
                  <a:t> </a:t>
                </a:r>
                <a:r>
                  <a:rPr lang="en-US" sz="4400" spc="-5" dirty="0" err="1">
                    <a:cs typeface="Source Sans Pro Light"/>
                  </a:rPr>
                  <a:t>trạng</a:t>
                </a:r>
                <a:r>
                  <a:rPr lang="en-US" sz="4400" spc="-5" dirty="0">
                    <a:cs typeface="Source Sans Pro Light"/>
                  </a:rPr>
                  <a:t> </a:t>
                </a:r>
                <a:r>
                  <a:rPr lang="en-US" sz="4400" spc="-5" dirty="0" err="1">
                    <a:cs typeface="Source Sans Pro Light"/>
                  </a:rPr>
                  <a:t>thái</a:t>
                </a:r>
                <a:r>
                  <a:rPr lang="en-US" sz="4400" spc="-5" dirty="0">
                    <a:cs typeface="Source Sans Pro Light"/>
                  </a:rPr>
                  <a:t> </a:t>
                </a:r>
                <a:r>
                  <a:rPr lang="en-US" sz="4400" spc="-5" dirty="0" err="1">
                    <a:cs typeface="Source Sans Pro Light"/>
                  </a:rPr>
                  <a:t>đầu</a:t>
                </a:r>
                <a:endParaRPr lang="en-US" sz="4400" spc="-5" dirty="0">
                  <a:cs typeface="Source Sans Pro Light"/>
                </a:endParaRPr>
              </a:p>
              <a:p>
                <a:pPr marL="583565" marR="5080" indent="-571500" algn="just">
                  <a:lnSpc>
                    <a:spcPct val="130000"/>
                  </a:lnSpc>
                  <a:buFont typeface="Wingdings" panose="05000000000000000000" pitchFamily="2" charset="2"/>
                  <a:buChar char="§"/>
                </a:pPr>
                <a:r>
                  <a:rPr lang="en-US" sz="4400" spc="-5" dirty="0"/>
                  <a:t>2. </a:t>
                </a:r>
                <a:r>
                  <a:rPr lang="en-US" sz="4400" spc="-5" dirty="0" err="1"/>
                  <a:t>Lặp</a:t>
                </a:r>
                <a:r>
                  <a:rPr lang="en-US" sz="4400" spc="-5" dirty="0"/>
                  <a:t> </a:t>
                </a:r>
                <a:r>
                  <a:rPr lang="en-US" sz="4400" spc="-5" dirty="0" err="1"/>
                  <a:t>cho</a:t>
                </a:r>
                <a:r>
                  <a:rPr lang="en-US" sz="4400" spc="-5" dirty="0"/>
                  <a:t> </a:t>
                </a:r>
                <a:r>
                  <a:rPr lang="en-US" sz="4400" spc="-5" dirty="0" err="1"/>
                  <a:t>đến</a:t>
                </a:r>
                <a:r>
                  <a:rPr lang="en-US" sz="4400" spc="-5" dirty="0"/>
                  <a:t> </a:t>
                </a:r>
                <a:r>
                  <a:rPr lang="en-US" sz="4400" spc="-5" dirty="0" err="1"/>
                  <a:t>khi</a:t>
                </a:r>
                <a:r>
                  <a:rPr lang="en-US" sz="4400" spc="-5" dirty="0"/>
                  <a:t> </a:t>
                </a:r>
                <a:r>
                  <a:rPr lang="en-US" sz="4400" spc="-5" dirty="0" err="1"/>
                  <a:t>tìm</a:t>
                </a:r>
                <a:r>
                  <a:rPr lang="en-US" sz="4400" spc="-5" dirty="0"/>
                  <a:t> </a:t>
                </a:r>
                <a:r>
                  <a:rPr lang="en-US" sz="4400" spc="-5" dirty="0" err="1"/>
                  <a:t>được</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đích</a:t>
                </a:r>
                <a:r>
                  <a:rPr lang="en-US" sz="4400" spc="-5" dirty="0"/>
                  <a:t> </a:t>
                </a:r>
                <a:r>
                  <a:rPr lang="en-US" sz="4400" spc="-5" dirty="0" err="1"/>
                  <a:t>hoặc</a:t>
                </a:r>
                <a:r>
                  <a:rPr lang="en-US" sz="4400" spc="-5" dirty="0"/>
                  <a:t> </a:t>
                </a:r>
                <a:r>
                  <a:rPr lang="en-US" sz="4400" spc="-5" dirty="0" err="1"/>
                  <a:t>không</a:t>
                </a:r>
                <a:r>
                  <a:rPr lang="en-US" sz="4400" spc="-5" dirty="0"/>
                  <a:t> </a:t>
                </a:r>
                <a:r>
                  <a:rPr lang="en-US" sz="4400" spc="-5" dirty="0" err="1"/>
                  <a:t>còn</a:t>
                </a:r>
                <a:r>
                  <a:rPr lang="en-US" sz="4400" spc="-5" dirty="0"/>
                  <a:t> </a:t>
                </a:r>
                <a:r>
                  <a:rPr lang="en-US" sz="4400" spc="-5" dirty="0" err="1"/>
                  <a:t>nút</a:t>
                </a:r>
                <a:r>
                  <a:rPr lang="en-US" sz="4400" spc="-5" dirty="0"/>
                  <a:t> </a:t>
                </a:r>
                <a:r>
                  <a:rPr lang="en-US" sz="4400" spc="-5" dirty="0" err="1"/>
                  <a:t>nào</a:t>
                </a:r>
                <a:r>
                  <a:rPr lang="en-US" sz="4400" spc="-5" dirty="0"/>
                  <a:t> </a:t>
                </a:r>
                <a:r>
                  <a:rPr lang="en-US" sz="4400" spc="-5" dirty="0" err="1"/>
                  <a:t>trong</a:t>
                </a:r>
                <a:r>
                  <a:rPr lang="en-US" sz="4400" spc="-5" dirty="0"/>
                  <a:t> OPEN, </a:t>
                </a:r>
                <a:r>
                  <a:rPr lang="en-US" sz="4400" spc="-5" dirty="0" err="1"/>
                  <a:t>thực</a:t>
                </a:r>
                <a:r>
                  <a:rPr lang="en-US" sz="4400" spc="-5" dirty="0"/>
                  <a:t> </a:t>
                </a:r>
                <a:r>
                  <a:rPr lang="en-US" sz="4400" spc="-5" dirty="0" err="1"/>
                  <a:t>hiện</a:t>
                </a:r>
                <a:r>
                  <a:rPr lang="en-US" sz="4400" spc="-5" dirty="0"/>
                  <a:t>:</a:t>
                </a:r>
              </a:p>
              <a:p>
                <a:pPr marL="1497965" marR="5080" lvl="2" indent="-571500" algn="just">
                  <a:lnSpc>
                    <a:spcPct val="130000"/>
                  </a:lnSpc>
                  <a:buFont typeface="Wingdings" panose="05000000000000000000" pitchFamily="2" charset="2"/>
                  <a:buChar char="§"/>
                </a:pPr>
                <a:r>
                  <a:rPr lang="en-US" sz="4400" spc="-5" dirty="0"/>
                  <a:t>2.1. </a:t>
                </a:r>
                <a:r>
                  <a:rPr lang="en-US" sz="4400" spc="-5" dirty="0" err="1"/>
                  <a:t>Chọn</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tốt</a:t>
                </a:r>
                <a:r>
                  <a:rPr lang="en-US" sz="4400" spc="-5" dirty="0"/>
                  <a:t> </a:t>
                </a:r>
                <a:r>
                  <a:rPr lang="en-US" sz="4400" spc="-5" dirty="0" err="1"/>
                  <a:t>nhất</a:t>
                </a:r>
                <a:r>
                  <a:rPr lang="en-US" sz="4400" spc="-5" dirty="0"/>
                  <a:t> (</a:t>
                </a:r>
                <a:r>
                  <a:rPr lang="en-US" sz="4400" spc="-5" dirty="0" err="1"/>
                  <a:t>Tmax</a:t>
                </a:r>
                <a:r>
                  <a:rPr lang="en-US" sz="4400" spc="-5" dirty="0"/>
                  <a:t>)  </a:t>
                </a:r>
                <a:r>
                  <a:rPr lang="en-US" sz="4400" spc="-5" dirty="0" err="1"/>
                  <a:t>trong</a:t>
                </a:r>
                <a:r>
                  <a:rPr lang="en-US" sz="4400" spc="-5" dirty="0"/>
                  <a:t> OPEN (</a:t>
                </a:r>
                <a:r>
                  <a:rPr lang="en-US" sz="4400" spc="-5" dirty="0" err="1"/>
                  <a:t>Xóa</a:t>
                </a:r>
                <a:r>
                  <a:rPr lang="en-US" sz="4400" spc="-5" dirty="0"/>
                  <a:t> </a:t>
                </a:r>
                <a:r>
                  <a:rPr lang="en-US" sz="4400" spc="-5" dirty="0" err="1"/>
                  <a:t>Tmax</a:t>
                </a:r>
                <a:r>
                  <a:rPr lang="en-US" sz="4400" spc="-5" dirty="0"/>
                  <a:t> </a:t>
                </a:r>
                <a:r>
                  <a:rPr lang="en-US" sz="4400" spc="-5" dirty="0" err="1"/>
                  <a:t>ra</a:t>
                </a:r>
                <a:r>
                  <a:rPr lang="en-US" sz="4400" spc="-5" dirty="0"/>
                  <a:t> </a:t>
                </a:r>
                <a:r>
                  <a:rPr lang="en-US" sz="4400" spc="-5" dirty="0" err="1"/>
                  <a:t>khỏi</a:t>
                </a:r>
                <a:r>
                  <a:rPr lang="en-US" sz="4400" spc="-5" dirty="0"/>
                  <a:t> </a:t>
                </a:r>
                <a:r>
                  <a:rPr lang="en-US" sz="4400" spc="-5" dirty="0" err="1"/>
                  <a:t>danh</a:t>
                </a:r>
                <a:r>
                  <a:rPr lang="en-US" sz="4400" spc="-5" dirty="0"/>
                  <a:t> </a:t>
                </a:r>
                <a:r>
                  <a:rPr lang="en-US" sz="4400" spc="-5" dirty="0" err="1"/>
                  <a:t>sách</a:t>
                </a:r>
                <a:r>
                  <a:rPr lang="en-US" sz="4400" spc="-5" dirty="0"/>
                  <a:t> OPEN)</a:t>
                </a:r>
              </a:p>
              <a:p>
                <a:pPr marL="1497965" marR="5080" lvl="2" indent="-571500" algn="just">
                  <a:lnSpc>
                    <a:spcPct val="130000"/>
                  </a:lnSpc>
                  <a:buFont typeface="Wingdings" panose="05000000000000000000" pitchFamily="2" charset="2"/>
                  <a:buChar char="§"/>
                </a:pPr>
                <a:r>
                  <a:rPr lang="en-US" sz="4400" spc="-5" dirty="0"/>
                  <a:t>2.2. </a:t>
                </a:r>
                <a:r>
                  <a:rPr lang="en-US" sz="4400" spc="-5" dirty="0" err="1"/>
                  <a:t>Nếu</a:t>
                </a:r>
                <a:r>
                  <a:rPr lang="en-US" sz="4400" spc="-5" dirty="0"/>
                  <a:t> </a:t>
                </a:r>
                <a:r>
                  <a:rPr lang="en-US" sz="4400" spc="-5" dirty="0" err="1"/>
                  <a:t>Tmax</a:t>
                </a:r>
                <a:r>
                  <a:rPr lang="en-US" sz="4400" spc="-5" dirty="0"/>
                  <a:t> </a:t>
                </a:r>
                <a:r>
                  <a:rPr lang="en-US" sz="4400" spc="-5" dirty="0" err="1"/>
                  <a:t>là</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đích</a:t>
                </a:r>
                <a:r>
                  <a:rPr lang="en-US" sz="4400" spc="-5" dirty="0"/>
                  <a:t> </a:t>
                </a:r>
                <a:r>
                  <a:rPr lang="en-US" sz="4400" spc="-5" dirty="0" err="1"/>
                  <a:t>thì</a:t>
                </a:r>
                <a:r>
                  <a:rPr lang="en-US" sz="4400" spc="-5" dirty="0"/>
                  <a:t> </a:t>
                </a:r>
                <a:r>
                  <a:rPr lang="en-US" sz="4400" spc="-5" dirty="0" err="1"/>
                  <a:t>Kết</a:t>
                </a:r>
                <a:r>
                  <a:rPr lang="en-US" sz="4400" spc="-5" dirty="0"/>
                  <a:t> </a:t>
                </a:r>
                <a:r>
                  <a:rPr lang="en-US" sz="4400" spc="-5" dirty="0" err="1"/>
                  <a:t>thúc</a:t>
                </a:r>
                <a:endParaRPr lang="en-US" sz="4400" spc="-5" dirty="0"/>
              </a:p>
              <a:p>
                <a:pPr marL="1497965" marR="5080" lvl="2" indent="-571500" algn="just">
                  <a:lnSpc>
                    <a:spcPct val="130000"/>
                  </a:lnSpc>
                  <a:buFont typeface="Wingdings" panose="05000000000000000000" pitchFamily="2" charset="2"/>
                  <a:buChar char="§"/>
                </a:pPr>
                <a:r>
                  <a:rPr lang="en-US" sz="4400" spc="-5" dirty="0"/>
                  <a:t>2.3. </a:t>
                </a:r>
                <a:r>
                  <a:rPr lang="en-US" sz="4400" spc="-5" dirty="0" err="1"/>
                  <a:t>Ngược</a:t>
                </a:r>
                <a:r>
                  <a:rPr lang="en-US" sz="4400" spc="-5" dirty="0"/>
                  <a:t> </a:t>
                </a:r>
                <a:r>
                  <a:rPr lang="en-US" sz="4400" spc="-5" dirty="0" err="1"/>
                  <a:t>lại</a:t>
                </a:r>
                <a:r>
                  <a:rPr lang="en-US" sz="4400" spc="-5" dirty="0"/>
                  <a:t>, </a:t>
                </a:r>
                <a:r>
                  <a:rPr lang="en-US" sz="4400" spc="-5" dirty="0" err="1"/>
                  <a:t>tạo</a:t>
                </a:r>
                <a:r>
                  <a:rPr lang="en-US" sz="4400" spc="-5" dirty="0"/>
                  <a:t> </a:t>
                </a:r>
                <a:r>
                  <a:rPr lang="en-US" sz="4400" spc="-5" dirty="0" err="1"/>
                  <a:t>ra</a:t>
                </a:r>
                <a:r>
                  <a:rPr lang="en-US" sz="4400" spc="-5" dirty="0"/>
                  <a:t> </a:t>
                </a:r>
                <a:r>
                  <a:rPr lang="en-US" sz="4400" spc="-5" dirty="0" err="1"/>
                  <a:t>các</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kế</a:t>
                </a:r>
                <a:r>
                  <a:rPr lang="en-US" sz="4400" spc="-5" dirty="0"/>
                  <a:t> </a:t>
                </a:r>
                <a:r>
                  <a:rPr lang="en-US" sz="4400" spc="-5" dirty="0" err="1"/>
                  <a:t>tiếp</a:t>
                </a:r>
                <a:r>
                  <a:rPr lang="en-US" sz="4400" spc="-5" dirty="0"/>
                  <a:t> Tk </a:t>
                </a:r>
                <a:r>
                  <a:rPr lang="en-US" sz="4400" spc="-5" dirty="0" err="1"/>
                  <a:t>có</a:t>
                </a:r>
                <a:r>
                  <a:rPr lang="en-US" sz="4400" spc="-5" dirty="0"/>
                  <a:t> </a:t>
                </a:r>
                <a:r>
                  <a:rPr lang="en-US" sz="4400" spc="-5" dirty="0" err="1"/>
                  <a:t>thể</a:t>
                </a:r>
                <a:r>
                  <a:rPr lang="en-US" sz="4400" spc="-5" dirty="0"/>
                  <a:t> </a:t>
                </a:r>
                <a:r>
                  <a:rPr lang="en-US" sz="4400" spc="-5" dirty="0" err="1"/>
                  <a:t>có</a:t>
                </a:r>
                <a:r>
                  <a:rPr lang="en-US" sz="4400" spc="-5" dirty="0"/>
                  <a:t> </a:t>
                </a:r>
                <a:r>
                  <a:rPr lang="en-US" sz="4400" spc="-5" dirty="0" err="1"/>
                  <a:t>từ</a:t>
                </a:r>
                <a:r>
                  <a:rPr lang="en-US" sz="4400" spc="-5" dirty="0"/>
                  <a:t> </a:t>
                </a:r>
                <a:r>
                  <a:rPr lang="en-US" sz="4400" spc="-5" dirty="0" err="1"/>
                  <a:t>trạng</a:t>
                </a:r>
                <a:r>
                  <a:rPr lang="en-US" sz="4400" spc="-5" dirty="0"/>
                  <a:t> </a:t>
                </a:r>
                <a:r>
                  <a:rPr lang="en-US" sz="4400" spc="-5" dirty="0" err="1"/>
                  <a:t>thái</a:t>
                </a:r>
                <a:r>
                  <a:rPr lang="en-US" sz="4400" spc="-5" dirty="0"/>
                  <a:t> </a:t>
                </a:r>
                <a:r>
                  <a:rPr lang="en-US" sz="4400" spc="-5" dirty="0" err="1"/>
                  <a:t>Tmax</a:t>
                </a:r>
                <a:r>
                  <a:rPr lang="en-US" sz="4400" spc="-5" dirty="0"/>
                  <a:t>. </a:t>
                </a:r>
                <a:r>
                  <a:rPr lang="en-US" sz="4400" spc="-5" dirty="0" err="1"/>
                  <a:t>Đối</a:t>
                </a:r>
                <a:r>
                  <a:rPr lang="en-US" sz="4400" spc="-5" dirty="0"/>
                  <a:t> </a:t>
                </a:r>
                <a:r>
                  <a:rPr lang="en-US" sz="4400" spc="-5" dirty="0" err="1"/>
                  <a:t>với</a:t>
                </a:r>
                <a:r>
                  <a:rPr lang="en-US" sz="4400" spc="-5" dirty="0"/>
                  <a:t> </a:t>
                </a:r>
                <a:r>
                  <a:rPr lang="en-US" sz="4400" spc="-5" dirty="0" err="1"/>
                  <a:t>mỗi</a:t>
                </a:r>
                <a:r>
                  <a:rPr lang="en-US" sz="4400" spc="-5" dirty="0"/>
                  <a:t> Tk </a:t>
                </a:r>
                <a:r>
                  <a:rPr lang="en-US" sz="4400" spc="-5" dirty="0" err="1"/>
                  <a:t>thực</a:t>
                </a:r>
                <a:r>
                  <a:rPr lang="en-US" sz="4400" spc="-5" dirty="0"/>
                  <a:t> </a:t>
                </a:r>
                <a:r>
                  <a:rPr lang="en-US" sz="4400" spc="-5" dirty="0" err="1"/>
                  <a:t>hiện</a:t>
                </a:r>
                <a:r>
                  <a:rPr lang="en-US" sz="4400" spc="-5" dirty="0"/>
                  <a:t>: </a:t>
                </a:r>
              </a:p>
              <a:p>
                <a:pPr marL="2869565" marR="5080" lvl="5" indent="-571500" algn="just">
                  <a:lnSpc>
                    <a:spcPct val="130000"/>
                  </a:lnSpc>
                  <a:buFont typeface="Wingdings" panose="05000000000000000000" pitchFamily="2" charset="2"/>
                  <a:buChar char="§"/>
                </a:pPr>
                <a:r>
                  <a:rPr lang="en-US" sz="4400" spc="-5" dirty="0" err="1"/>
                  <a:t>Tính</a:t>
                </a:r>
                <a:r>
                  <a:rPr lang="en-US" sz="4400" spc="-5" dirty="0"/>
                  <a:t> f(Tk); </a:t>
                </a:r>
                <a:r>
                  <a:rPr lang="en-US" sz="4400" spc="-5" dirty="0" err="1"/>
                  <a:t>Thêm</a:t>
                </a:r>
                <a:r>
                  <a:rPr lang="en-US" sz="4400" spc="-5" dirty="0"/>
                  <a:t> Tk </a:t>
                </a:r>
                <a:r>
                  <a:rPr lang="en-US" sz="4400" spc="-5" dirty="0" err="1"/>
                  <a:t>vào</a:t>
                </a:r>
                <a:r>
                  <a:rPr lang="en-US" sz="4400" spc="-5" dirty="0"/>
                  <a:t> OPEN</a:t>
                </a:r>
                <a14:m>
                  <m:oMath xmlns:m="http://schemas.openxmlformats.org/officeDocument/2006/math">
                    <m:r>
                      <a:rPr lang="en-US" sz="4400" b="0" i="0" spc="-5" smtClean="0">
                        <a:latin typeface="Cambria Math" panose="02040503050406030204" pitchFamily="18" charset="0"/>
                        <a:ea typeface="Cambria Math" panose="02040503050406030204" pitchFamily="18" charset="0"/>
                      </a:rPr>
                      <m:t>(</m:t>
                    </m:r>
                    <m:r>
                      <a:rPr lang="en-US" sz="4400" b="0" i="1" spc="-5" smtClean="0">
                        <a:latin typeface="Cambria Math" panose="02040503050406030204" pitchFamily="18" charset="0"/>
                        <a:ea typeface="Cambria Math" panose="02040503050406030204" pitchFamily="18" charset="0"/>
                      </a:rPr>
                      <m:t>𝑇𝑘</m:t>
                    </m:r>
                    <m:r>
                      <a:rPr lang="en-US" sz="4400" i="1" spc="-5" smtClean="0">
                        <a:latin typeface="Cambria Math" panose="02040503050406030204" pitchFamily="18" charset="0"/>
                        <a:ea typeface="Cambria Math" panose="02040503050406030204" pitchFamily="18" charset="0"/>
                      </a:rPr>
                      <m:t>∉</m:t>
                    </m:r>
                    <m:d>
                      <m:dPr>
                        <m:begChr m:val="{"/>
                        <m:endChr m:val="}"/>
                        <m:ctrlPr>
                          <a:rPr lang="en-US" sz="4400" b="0" i="1" spc="-5" smtClean="0">
                            <a:latin typeface="Cambria Math" panose="02040503050406030204" pitchFamily="18" charset="0"/>
                            <a:ea typeface="Cambria Math" panose="02040503050406030204" pitchFamily="18" charset="0"/>
                          </a:rPr>
                        </m:ctrlPr>
                      </m:dPr>
                      <m:e>
                        <m:r>
                          <a:rPr lang="en-US" sz="4400" b="0" i="1" spc="-5" smtClean="0">
                            <a:latin typeface="Cambria Math" panose="02040503050406030204" pitchFamily="18" charset="0"/>
                            <a:ea typeface="Cambria Math" panose="02040503050406030204" pitchFamily="18" charset="0"/>
                          </a:rPr>
                          <m:t>𝑂𝑃𝐸𝑁</m:t>
                        </m:r>
                        <m:r>
                          <a:rPr lang="en-US" sz="4400" b="0" i="1" spc="-5" smtClean="0">
                            <a:latin typeface="Cambria Math" panose="02040503050406030204" pitchFamily="18" charset="0"/>
                            <a:ea typeface="Cambria Math" panose="02040503050406030204" pitchFamily="18" charset="0"/>
                          </a:rPr>
                          <m:t>,</m:t>
                        </m:r>
                        <m:r>
                          <a:rPr lang="en-US" sz="4400" b="0" i="1" spc="-5" smtClean="0">
                            <a:latin typeface="Cambria Math" panose="02040503050406030204" pitchFamily="18" charset="0"/>
                            <a:ea typeface="Cambria Math" panose="02040503050406030204" pitchFamily="18" charset="0"/>
                          </a:rPr>
                          <m:t>𝐶𝐿𝑂𝑆𝐸</m:t>
                        </m:r>
                      </m:e>
                    </m:d>
                    <m:r>
                      <a:rPr lang="en-US" sz="4400" b="0" i="1" spc="-5" smtClean="0">
                        <a:latin typeface="Cambria Math" panose="02040503050406030204" pitchFamily="18" charset="0"/>
                        <a:ea typeface="Cambria Math" panose="02040503050406030204" pitchFamily="18" charset="0"/>
                      </a:rPr>
                      <m:t>)</m:t>
                    </m:r>
                  </m:oMath>
                </a14:m>
                <a:endParaRPr lang="vi-VN" sz="4400" spc="-5" dirty="0"/>
              </a:p>
            </p:txBody>
          </p:sp>
        </mc:Choice>
        <mc:Fallback xmlns="">
          <p:sp>
            <p:nvSpPr>
              <p:cNvPr id="20" name="object 20"/>
              <p:cNvSpPr txBox="1">
                <a:spLocks noRot="1" noChangeAspect="1" noMove="1" noResize="1" noEditPoints="1" noAdjustHandles="1" noChangeArrowheads="1" noChangeShapeType="1" noTextEdit="1"/>
              </p:cNvSpPr>
              <p:nvPr/>
            </p:nvSpPr>
            <p:spPr>
              <a:xfrm>
                <a:off x="757564" y="2603500"/>
                <a:ext cx="16916400" cy="7856766"/>
              </a:xfrm>
              <a:prstGeom prst="rect">
                <a:avLst/>
              </a:prstGeom>
              <a:blipFill>
                <a:blip r:embed="rId3"/>
                <a:stretch>
                  <a:fillRect l="-1725" t="-484" r="-1950" b="-3387"/>
                </a:stretch>
              </a:blipFill>
            </p:spPr>
            <p:txBody>
              <a:bodyPr/>
              <a:lstStyle/>
              <a:p>
                <a:r>
                  <a:rPr lang="en-VN">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Tree>
    <p:extLst>
      <p:ext uri="{BB962C8B-B14F-4D97-AF65-F5344CB8AC3E}">
        <p14:creationId xmlns:p14="http://schemas.microsoft.com/office/powerpoint/2010/main" val="229919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9505156"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M,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289348248"/>
              </p:ext>
            </p:extLst>
          </p:nvPr>
        </p:nvGraphicFramePr>
        <p:xfrm>
          <a:off x="1427956" y="8447650"/>
          <a:ext cx="11617398"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gridCol w="893646">
                  <a:extLst>
                    <a:ext uri="{9D8B030D-6E8A-4147-A177-3AD203B41FA5}">
                      <a16:colId xmlns:a16="http://schemas.microsoft.com/office/drawing/2014/main" val="112951162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tc>
                  <a:txBody>
                    <a:bodyPr/>
                    <a:lstStyle/>
                    <a:p>
                      <a:pPr algn="ctr"/>
                      <a:r>
                        <a:rPr lang="en-US" sz="3600"/>
                        <a:t>M</a:t>
                      </a:r>
                    </a:p>
                  </a:txBody>
                  <a:tcPr/>
                </a:tc>
                <a:extLst>
                  <a:ext uri="{0D108BD9-81ED-4DB2-BD59-A6C34878D82A}">
                    <a16:rowId xmlns:a16="http://schemas.microsoft.com/office/drawing/2014/main" val="3005434446"/>
                  </a:ext>
                </a:extLst>
              </a:tr>
              <a:tr h="370840">
                <a:tc>
                  <a:txBody>
                    <a:bodyPr/>
                    <a:lstStyle/>
                    <a:p>
                      <a:pPr algn="ctr"/>
                      <a:r>
                        <a:rPr lang="en-US" sz="3600"/>
                        <a:t>27</a:t>
                      </a:r>
                    </a:p>
                  </a:txBody>
                  <a:tcPr/>
                </a:tc>
                <a:tc>
                  <a:txBody>
                    <a:bodyPr/>
                    <a:lstStyle/>
                    <a:p>
                      <a:pPr algn="ctr"/>
                      <a:r>
                        <a:rPr lang="en-US" sz="3600"/>
                        <a:t>34</a:t>
                      </a:r>
                    </a:p>
                  </a:txBody>
                  <a:tcPr/>
                </a:tc>
                <a:tc>
                  <a:txBody>
                    <a:bodyPr/>
                    <a:lstStyle/>
                    <a:p>
                      <a:pPr algn="ctr"/>
                      <a:r>
                        <a:rPr lang="en-US" sz="3600"/>
                        <a:t>33</a:t>
                      </a:r>
                    </a:p>
                  </a:txBody>
                  <a:tcPr/>
                </a:tc>
                <a:tc>
                  <a:txBody>
                    <a:bodyPr/>
                    <a:lstStyle/>
                    <a:p>
                      <a:pPr algn="ctr"/>
                      <a:r>
                        <a:rPr lang="en-US" sz="3600"/>
                        <a:t>32</a:t>
                      </a:r>
                    </a:p>
                  </a:txBody>
                  <a:tcPr/>
                </a:tc>
                <a:tc>
                  <a:txBody>
                    <a:bodyPr/>
                    <a:lstStyle/>
                    <a:p>
                      <a:pPr algn="ctr"/>
                      <a:r>
                        <a:rPr lang="en-US" sz="3600"/>
                        <a:t>26</a:t>
                      </a:r>
                    </a:p>
                  </a:txBody>
                  <a:tcPr/>
                </a:tc>
                <a:tc>
                  <a:txBody>
                    <a:bodyPr/>
                    <a:lstStyle/>
                    <a:p>
                      <a:pPr algn="ctr"/>
                      <a:r>
                        <a:rPr lang="en-US" sz="3600"/>
                        <a:t>28</a:t>
                      </a:r>
                    </a:p>
                  </a:txBody>
                  <a:tcPr/>
                </a:tc>
                <a:tc>
                  <a:txBody>
                    <a:bodyPr/>
                    <a:lstStyle/>
                    <a:p>
                      <a:pPr algn="ctr"/>
                      <a:r>
                        <a:rPr lang="en-US" sz="3600"/>
                        <a:t>27</a:t>
                      </a:r>
                    </a:p>
                  </a:txBody>
                  <a:tcPr/>
                </a:tc>
                <a:tc>
                  <a:txBody>
                    <a:bodyPr/>
                    <a:lstStyle/>
                    <a:p>
                      <a:pPr algn="ctr"/>
                      <a:r>
                        <a:rPr lang="en-US" sz="3600"/>
                        <a:t>24</a:t>
                      </a:r>
                    </a:p>
                  </a:txBody>
                  <a:tcPr/>
                </a:tc>
                <a:tc>
                  <a:txBody>
                    <a:bodyPr/>
                    <a:lstStyle/>
                    <a:p>
                      <a:pPr algn="ctr"/>
                      <a:r>
                        <a:rPr lang="en-US" sz="3600"/>
                        <a:t>15</a:t>
                      </a:r>
                    </a:p>
                  </a:txBody>
                  <a:tcPr/>
                </a:tc>
                <a:tc>
                  <a:txBody>
                    <a:bodyPr/>
                    <a:lstStyle/>
                    <a:p>
                      <a:pPr algn="ctr"/>
                      <a:r>
                        <a:rPr lang="en-US" sz="3600"/>
                        <a:t>22</a:t>
                      </a:r>
                    </a:p>
                  </a:txBody>
                  <a:tcPr/>
                </a:tc>
                <a:tc>
                  <a:txBody>
                    <a:bodyPr/>
                    <a:lstStyle/>
                    <a:p>
                      <a:pPr algn="ctr"/>
                      <a:r>
                        <a:rPr lang="en-US" sz="3600"/>
                        <a:t>17</a:t>
                      </a:r>
                    </a:p>
                  </a:txBody>
                  <a:tcPr/>
                </a:tc>
                <a:tc>
                  <a:txBody>
                    <a:bodyPr/>
                    <a:lstStyle/>
                    <a:p>
                      <a:pPr algn="ctr"/>
                      <a:r>
                        <a:rPr lang="en-US" sz="3600"/>
                        <a:t>15</a:t>
                      </a:r>
                    </a:p>
                  </a:txBody>
                  <a:tcPr/>
                </a:tc>
                <a:tc>
                  <a:txBody>
                    <a:bodyPr/>
                    <a:lstStyle/>
                    <a:p>
                      <a:pPr algn="ctr"/>
                      <a:r>
                        <a:rPr lang="en-US" sz="3600"/>
                        <a:t>0</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14E67D0D-4597-EA84-BB0B-D764F91E06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944" y="2125681"/>
            <a:ext cx="8873068" cy="6420807"/>
          </a:xfrm>
          <a:prstGeom prst="rect">
            <a:avLst/>
          </a:prstGeom>
        </p:spPr>
      </p:pic>
    </p:spTree>
    <p:extLst>
      <p:ext uri="{BB962C8B-B14F-4D97-AF65-F5344CB8AC3E}">
        <p14:creationId xmlns:p14="http://schemas.microsoft.com/office/powerpoint/2010/main" val="290403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5182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{M},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27</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g(A)+cost(A,B) = 0+8 = 8</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8+34 = 42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g(A)+cost(A,C) = 0+7 = 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7+33 = 40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g(A)+cost(A,D) = 0+14 = 14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14+32 = 46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g(A)+cost(A,E) = 0+1 = 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1+26 = 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{B,C,D,E}OPEN </a:t>
            </a:r>
            <a:r>
              <a:rPr lang="en-US" sz="3200" spc="-5" dirty="0" err="1">
                <a:sym typeface="Symbol" panose="05050102010706020507" pitchFamily="18" charset="2"/>
              </a:rPr>
              <a:t>và</a:t>
            </a:r>
            <a:r>
              <a:rPr lang="en-US" sz="3200" spc="-5" dirty="0">
                <a:sym typeface="Symbol" panose="05050102010706020507" pitchFamily="18" charset="2"/>
              </a:rPr>
              <a:t> {B,C,D,E}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{E(27),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1785854499"/>
              </p:ext>
            </p:extLst>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420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n=E, CLOSE={A,E},OPEN = {C,B,D}</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g(A) = g(E)+cost(E,A) = 1+1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f(A) = g(A)+h(A) = 2+27 = 29</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t=A  CLOSE,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(A) &lt; f(t) (29 &lt; 27):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g(A)=0, f(A)=27</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g(H) = g(E)+cost(E,H) = 1+10 = 11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f(H) = g(H)+h(H) = 11+24 = 35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g(E)+cost(E,I) = 1+11 = 12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12+15 = 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g(E)+cost(E,K) = 1+14 = 15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g(K)+h(K) = 15+17 = 32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{H,I,K}OPEN </a:t>
            </a:r>
            <a:r>
              <a:rPr lang="en-US" sz="3200" spc="-5" dirty="0" err="1">
                <a:sym typeface="Symbol" panose="05050102010706020507" pitchFamily="18" charset="2"/>
              </a:rPr>
              <a:t>và</a:t>
            </a:r>
            <a:r>
              <a:rPr lang="en-US" sz="3200" spc="-5" dirty="0">
                <a:sym typeface="Symbol" panose="05050102010706020507" pitchFamily="18" charset="2"/>
              </a:rPr>
              <a:t> {H,I,K}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{I(27), K(32), H(35),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443412" y="8425645"/>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524534" y="6623565"/>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76177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835825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CLOSE={A,E,I}, OPEN = {K,H,C,B,D}</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g(M) = g(I)+cost(I,M) = 12+17 = 29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f(M) = g(M)+h(M) = 29+0 = 29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{M}OPEN </a:t>
            </a:r>
            <a:r>
              <a:rPr lang="en-US" sz="3200" spc="-5" dirty="0" err="1">
                <a:sym typeface="Symbol" panose="05050102010706020507" pitchFamily="18" charset="2"/>
              </a:rPr>
              <a:t>và</a:t>
            </a:r>
            <a:r>
              <a:rPr lang="en-US" sz="3200" spc="-5" dirty="0">
                <a:sym typeface="Symbol" panose="05050102010706020507" pitchFamily="18" charset="2"/>
              </a:rPr>
              <a:t> {M}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g(I)+cost(E,I) = 12+11 = 23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23+26 = 49</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t=E  CLOSE,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(E) &lt; f(t </a:t>
            </a:r>
            <a:r>
              <a:rPr lang="en-US" sz="3200" spc="-5" baseline="-25000" dirty="0">
                <a:solidFill>
                  <a:srgbClr val="FF0000"/>
                </a:solidFill>
                <a:sym typeface="Symbol" panose="05050102010706020507" pitchFamily="18" charset="2"/>
              </a:rPr>
              <a:t>E CLOSE</a:t>
            </a:r>
            <a:r>
              <a:rPr lang="en-US" sz="3200" spc="-5" dirty="0">
                <a:solidFill>
                  <a:srgbClr val="FF0000"/>
                </a:solidFill>
                <a:sym typeface="Symbol" panose="05050102010706020507" pitchFamily="18" charset="2"/>
              </a:rPr>
              <a:t>) (49 &lt; 27):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g(E)=23, f(E)=27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g(I)+cost(K,I) = 12+8 = 20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g(K)+h(K) = 20+17 = 37</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t=K  OPEN, </a:t>
            </a:r>
            <a:r>
              <a:rPr lang="en-US" sz="3200" spc="-5" dirty="0" err="1">
                <a:solidFill>
                  <a:srgbClr val="FF0000"/>
                </a:solidFill>
                <a:sym typeface="Symbol" panose="05050102010706020507" pitchFamily="18" charset="2"/>
              </a:rPr>
              <a:t>f</a:t>
            </a:r>
            <a:r>
              <a:rPr lang="en-US" sz="3200" spc="-5" baseline="-25000" dirty="0" err="1">
                <a:solidFill>
                  <a:srgbClr val="FF0000"/>
                </a:solidFill>
                <a:sym typeface="Symbol" panose="05050102010706020507" pitchFamily="18" charset="2"/>
              </a:rPr>
              <a:t>new</a:t>
            </a:r>
            <a:r>
              <a:rPr lang="en-US" sz="3200" spc="-5" dirty="0">
                <a:solidFill>
                  <a:srgbClr val="FF0000"/>
                </a:solidFill>
                <a:sym typeface="Symbol" panose="05050102010706020507" pitchFamily="18" charset="2"/>
              </a:rPr>
              <a:t>(K) &lt; f(t </a:t>
            </a:r>
            <a:r>
              <a:rPr lang="en-US" sz="3200" spc="-5" baseline="-25000" dirty="0">
                <a:solidFill>
                  <a:srgbClr val="FF0000"/>
                </a:solidFill>
                <a:sym typeface="Symbol" panose="05050102010706020507" pitchFamily="18" charset="2"/>
              </a:rPr>
              <a:t>K OPEN</a:t>
            </a:r>
            <a:r>
              <a:rPr lang="en-US" sz="3200" spc="-5" dirty="0">
                <a:solidFill>
                  <a:srgbClr val="FF0000"/>
                </a:solidFill>
                <a:sym typeface="Symbol" panose="05050102010706020507" pitchFamily="18" charset="2"/>
              </a:rPr>
              <a:t>) (37 &lt; 32): FALSE</a:t>
            </a:r>
          </a:p>
          <a:p>
            <a:pPr marL="1955165" marR="5080" lvl="3" indent="-571500" algn="just">
              <a:lnSpc>
                <a:spcPct val="130000"/>
              </a:lnSpc>
              <a:buFont typeface="Wingdings" panose="05000000000000000000" pitchFamily="2" charset="2"/>
              <a:buChar char="§"/>
            </a:pPr>
            <a:r>
              <a:rPr lang="en-US" sz="3200" spc="-5" dirty="0">
                <a:solidFill>
                  <a:srgbClr val="FF0000"/>
                </a:solidFill>
                <a:sym typeface="Symbol" panose="05050102010706020507" pitchFamily="18" charset="2"/>
              </a:rPr>
              <a:t>g(K)=15, f(K)=32</a:t>
            </a:r>
            <a:endParaRPr lang="en-US" sz="3200" b="1" spc="-5" dirty="0">
              <a:sym typeface="Symbol" panose="05050102010706020507" pitchFamily="18" charset="2"/>
            </a:endParaRPr>
          </a:p>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OPEN = {M(29),K(32), C(40), B(42), D(46)}</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3580683" y="7106047"/>
            <a:ext cx="5160248"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Father(K) = E</a:t>
            </a:r>
          </a:p>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Father(M) = I</a:t>
            </a:r>
            <a:endParaRPr lang="vi-VN" sz="3200" spc="-5" dirty="0"/>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extLst>
              <p:ext uri="{D42A27DB-BD31-4B8C-83A1-F6EECF244321}">
                <p14:modId xmlns:p14="http://schemas.microsoft.com/office/powerpoint/2010/main" val="3003463310"/>
              </p:ext>
            </p:extLst>
          </p:nvPr>
        </p:nvGraphicFramePr>
        <p:xfrm>
          <a:off x="10663732" y="8966890"/>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dirty="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dirty="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Tree>
    <p:extLst>
      <p:ext uri="{BB962C8B-B14F-4D97-AF65-F5344CB8AC3E}">
        <p14:creationId xmlns:p14="http://schemas.microsoft.com/office/powerpoint/2010/main" val="1945781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3. n=M, TRUE</a:t>
            </a:r>
          </a:p>
        </p:txBody>
      </p:sp>
      <p:sp>
        <p:nvSpPr>
          <p:cNvPr id="7" name="TextBox 6">
            <a:extLst>
              <a:ext uri="{FF2B5EF4-FFF2-40B4-BE49-F238E27FC236}">
                <a16:creationId xmlns:a16="http://schemas.microsoft.com/office/drawing/2014/main" id="{A805BF5E-BC7C-FB25-51AC-5061E2F3C206}"/>
              </a:ext>
            </a:extLst>
          </p:cNvPr>
          <p:cNvSpPr txBox="1"/>
          <p:nvPr/>
        </p:nvSpPr>
        <p:spPr>
          <a:xfrm>
            <a:off x="818356" y="3009637"/>
            <a:ext cx="5160248"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C, D, E) = A</a:t>
            </a:r>
            <a:endParaRPr lang="vi-VN" sz="3200" spc="-5"/>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Father(H,I,K) = E</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Father(M) = K</a:t>
            </a:r>
            <a:endParaRPr lang="vi-VN" sz="3200" spc="-5"/>
          </a:p>
        </p:txBody>
      </p:sp>
      <p:graphicFrame>
        <p:nvGraphicFramePr>
          <p:cNvPr id="6" name="Table 12">
            <a:extLst>
              <a:ext uri="{FF2B5EF4-FFF2-40B4-BE49-F238E27FC236}">
                <a16:creationId xmlns:a16="http://schemas.microsoft.com/office/drawing/2014/main" id="{9164B522-CCEB-63FE-437B-A3D4C5FF9D64}"/>
              </a:ext>
            </a:extLst>
          </p:cNvPr>
          <p:cNvGraphicFramePr>
            <a:graphicFrameLocks noGrp="1"/>
          </p:cNvGraphicFramePr>
          <p:nvPr/>
        </p:nvGraphicFramePr>
        <p:xfrm>
          <a:off x="10933113" y="9449199"/>
          <a:ext cx="8077199" cy="914400"/>
        </p:xfrm>
        <a:graphic>
          <a:graphicData uri="http://schemas.openxmlformats.org/drawingml/2006/table">
            <a:tbl>
              <a:tblPr firstRow="1" bandRow="1">
                <a:tableStyleId>{5C22544A-7EE6-4342-B048-85BDC9FD1C3A}</a:tableStyleId>
              </a:tblPr>
              <a:tblGrid>
                <a:gridCol w="621323">
                  <a:extLst>
                    <a:ext uri="{9D8B030D-6E8A-4147-A177-3AD203B41FA5}">
                      <a16:colId xmlns:a16="http://schemas.microsoft.com/office/drawing/2014/main" val="3683382143"/>
                    </a:ext>
                  </a:extLst>
                </a:gridCol>
                <a:gridCol w="621323">
                  <a:extLst>
                    <a:ext uri="{9D8B030D-6E8A-4147-A177-3AD203B41FA5}">
                      <a16:colId xmlns:a16="http://schemas.microsoft.com/office/drawing/2014/main" val="4196421383"/>
                    </a:ext>
                  </a:extLst>
                </a:gridCol>
                <a:gridCol w="621323">
                  <a:extLst>
                    <a:ext uri="{9D8B030D-6E8A-4147-A177-3AD203B41FA5}">
                      <a16:colId xmlns:a16="http://schemas.microsoft.com/office/drawing/2014/main" val="423977337"/>
                    </a:ext>
                  </a:extLst>
                </a:gridCol>
                <a:gridCol w="621323">
                  <a:extLst>
                    <a:ext uri="{9D8B030D-6E8A-4147-A177-3AD203B41FA5}">
                      <a16:colId xmlns:a16="http://schemas.microsoft.com/office/drawing/2014/main" val="2115721841"/>
                    </a:ext>
                  </a:extLst>
                </a:gridCol>
                <a:gridCol w="621323">
                  <a:extLst>
                    <a:ext uri="{9D8B030D-6E8A-4147-A177-3AD203B41FA5}">
                      <a16:colId xmlns:a16="http://schemas.microsoft.com/office/drawing/2014/main" val="3071597781"/>
                    </a:ext>
                  </a:extLst>
                </a:gridCol>
                <a:gridCol w="621323">
                  <a:extLst>
                    <a:ext uri="{9D8B030D-6E8A-4147-A177-3AD203B41FA5}">
                      <a16:colId xmlns:a16="http://schemas.microsoft.com/office/drawing/2014/main" val="224466938"/>
                    </a:ext>
                  </a:extLst>
                </a:gridCol>
                <a:gridCol w="621323">
                  <a:extLst>
                    <a:ext uri="{9D8B030D-6E8A-4147-A177-3AD203B41FA5}">
                      <a16:colId xmlns:a16="http://schemas.microsoft.com/office/drawing/2014/main" val="3162746277"/>
                    </a:ext>
                  </a:extLst>
                </a:gridCol>
                <a:gridCol w="621323">
                  <a:extLst>
                    <a:ext uri="{9D8B030D-6E8A-4147-A177-3AD203B41FA5}">
                      <a16:colId xmlns:a16="http://schemas.microsoft.com/office/drawing/2014/main" val="3832202394"/>
                    </a:ext>
                  </a:extLst>
                </a:gridCol>
                <a:gridCol w="621323">
                  <a:extLst>
                    <a:ext uri="{9D8B030D-6E8A-4147-A177-3AD203B41FA5}">
                      <a16:colId xmlns:a16="http://schemas.microsoft.com/office/drawing/2014/main" val="1236262606"/>
                    </a:ext>
                  </a:extLst>
                </a:gridCol>
                <a:gridCol w="621323">
                  <a:extLst>
                    <a:ext uri="{9D8B030D-6E8A-4147-A177-3AD203B41FA5}">
                      <a16:colId xmlns:a16="http://schemas.microsoft.com/office/drawing/2014/main" val="1733565050"/>
                    </a:ext>
                  </a:extLst>
                </a:gridCol>
                <a:gridCol w="621323">
                  <a:extLst>
                    <a:ext uri="{9D8B030D-6E8A-4147-A177-3AD203B41FA5}">
                      <a16:colId xmlns:a16="http://schemas.microsoft.com/office/drawing/2014/main" val="3045918836"/>
                    </a:ext>
                  </a:extLst>
                </a:gridCol>
                <a:gridCol w="621323">
                  <a:extLst>
                    <a:ext uri="{9D8B030D-6E8A-4147-A177-3AD203B41FA5}">
                      <a16:colId xmlns:a16="http://schemas.microsoft.com/office/drawing/2014/main" val="1363983074"/>
                    </a:ext>
                  </a:extLst>
                </a:gridCol>
                <a:gridCol w="621323">
                  <a:extLst>
                    <a:ext uri="{9D8B030D-6E8A-4147-A177-3AD203B41FA5}">
                      <a16:colId xmlns:a16="http://schemas.microsoft.com/office/drawing/2014/main" val="1129511624"/>
                    </a:ext>
                  </a:extLst>
                </a:gridCol>
              </a:tblGrid>
              <a:tr h="337817">
                <a:tc>
                  <a:txBody>
                    <a:bodyPr/>
                    <a:lstStyle/>
                    <a:p>
                      <a:pPr algn="ctr"/>
                      <a:r>
                        <a:rPr lang="en-US" sz="2400"/>
                        <a:t>A</a:t>
                      </a:r>
                    </a:p>
                  </a:txBody>
                  <a:tcPr/>
                </a:tc>
                <a:tc>
                  <a:txBody>
                    <a:bodyPr/>
                    <a:lstStyle/>
                    <a:p>
                      <a:pPr algn="ctr"/>
                      <a:r>
                        <a:rPr lang="en-US" sz="2400"/>
                        <a:t>B</a:t>
                      </a:r>
                    </a:p>
                  </a:txBody>
                  <a:tcPr/>
                </a:tc>
                <a:tc>
                  <a:txBody>
                    <a:bodyPr/>
                    <a:lstStyle/>
                    <a:p>
                      <a:pPr algn="ctr"/>
                      <a:r>
                        <a:rPr lang="en-US" sz="2400"/>
                        <a:t>C</a:t>
                      </a:r>
                    </a:p>
                  </a:txBody>
                  <a:tcPr/>
                </a:tc>
                <a:tc>
                  <a:txBody>
                    <a:bodyPr/>
                    <a:lstStyle/>
                    <a:p>
                      <a:pPr algn="ctr"/>
                      <a:r>
                        <a:rPr lang="en-US" sz="2400"/>
                        <a:t>D</a:t>
                      </a:r>
                    </a:p>
                  </a:txBody>
                  <a:tcPr/>
                </a:tc>
                <a:tc>
                  <a:txBody>
                    <a:bodyPr/>
                    <a:lstStyle/>
                    <a:p>
                      <a:pPr algn="ctr"/>
                      <a:r>
                        <a:rPr lang="en-US" sz="2400"/>
                        <a:t>E</a:t>
                      </a:r>
                    </a:p>
                  </a:txBody>
                  <a:tcPr/>
                </a:tc>
                <a:tc>
                  <a:txBody>
                    <a:bodyPr/>
                    <a:lstStyle/>
                    <a:p>
                      <a:pPr algn="ctr"/>
                      <a:r>
                        <a:rPr lang="en-US" sz="2400"/>
                        <a:t>F</a:t>
                      </a:r>
                    </a:p>
                  </a:txBody>
                  <a:tcPr/>
                </a:tc>
                <a:tc>
                  <a:txBody>
                    <a:bodyPr/>
                    <a:lstStyle/>
                    <a:p>
                      <a:pPr algn="ctr"/>
                      <a:r>
                        <a:rPr lang="en-US" sz="2400"/>
                        <a:t>G</a:t>
                      </a:r>
                    </a:p>
                  </a:txBody>
                  <a:tcPr/>
                </a:tc>
                <a:tc>
                  <a:txBody>
                    <a:bodyPr/>
                    <a:lstStyle/>
                    <a:p>
                      <a:pPr algn="ctr"/>
                      <a:r>
                        <a:rPr lang="en-US" sz="2400"/>
                        <a:t>H</a:t>
                      </a:r>
                    </a:p>
                  </a:txBody>
                  <a:tcPr/>
                </a:tc>
                <a:tc>
                  <a:txBody>
                    <a:bodyPr/>
                    <a:lstStyle/>
                    <a:p>
                      <a:pPr algn="ctr"/>
                      <a:r>
                        <a:rPr lang="en-US" sz="2400"/>
                        <a:t>I</a:t>
                      </a:r>
                    </a:p>
                  </a:txBody>
                  <a:tcPr/>
                </a:tc>
                <a:tc>
                  <a:txBody>
                    <a:bodyPr/>
                    <a:lstStyle/>
                    <a:p>
                      <a:pPr algn="ctr"/>
                      <a:r>
                        <a:rPr lang="en-US" sz="2400"/>
                        <a:t>J</a:t>
                      </a:r>
                    </a:p>
                  </a:txBody>
                  <a:tcPr/>
                </a:tc>
                <a:tc>
                  <a:txBody>
                    <a:bodyPr/>
                    <a:lstStyle/>
                    <a:p>
                      <a:pPr algn="ctr"/>
                      <a:r>
                        <a:rPr lang="en-US" sz="2400"/>
                        <a:t>K</a:t>
                      </a:r>
                    </a:p>
                  </a:txBody>
                  <a:tcPr/>
                </a:tc>
                <a:tc>
                  <a:txBody>
                    <a:bodyPr/>
                    <a:lstStyle/>
                    <a:p>
                      <a:pPr algn="ctr"/>
                      <a:r>
                        <a:rPr lang="en-US" sz="2400"/>
                        <a:t>L</a:t>
                      </a:r>
                    </a:p>
                  </a:txBody>
                  <a:tcPr/>
                </a:tc>
                <a:tc>
                  <a:txBody>
                    <a:bodyPr/>
                    <a:lstStyle/>
                    <a:p>
                      <a:pPr algn="ctr"/>
                      <a:r>
                        <a:rPr lang="en-US" sz="2400"/>
                        <a:t>M</a:t>
                      </a:r>
                    </a:p>
                  </a:txBody>
                  <a:tcPr/>
                </a:tc>
                <a:extLst>
                  <a:ext uri="{0D108BD9-81ED-4DB2-BD59-A6C34878D82A}">
                    <a16:rowId xmlns:a16="http://schemas.microsoft.com/office/drawing/2014/main" val="3005434446"/>
                  </a:ext>
                </a:extLst>
              </a:tr>
              <a:tr h="337817">
                <a:tc>
                  <a:txBody>
                    <a:bodyPr/>
                    <a:lstStyle/>
                    <a:p>
                      <a:pPr algn="ctr"/>
                      <a:r>
                        <a:rPr lang="en-US" sz="2400"/>
                        <a:t>27</a:t>
                      </a:r>
                    </a:p>
                  </a:txBody>
                  <a:tcPr/>
                </a:tc>
                <a:tc>
                  <a:txBody>
                    <a:bodyPr/>
                    <a:lstStyle/>
                    <a:p>
                      <a:pPr algn="ctr"/>
                      <a:r>
                        <a:rPr lang="en-US" sz="2400"/>
                        <a:t>34</a:t>
                      </a:r>
                    </a:p>
                  </a:txBody>
                  <a:tcPr/>
                </a:tc>
                <a:tc>
                  <a:txBody>
                    <a:bodyPr/>
                    <a:lstStyle/>
                    <a:p>
                      <a:pPr algn="ctr"/>
                      <a:r>
                        <a:rPr lang="en-US" sz="2400"/>
                        <a:t>33</a:t>
                      </a:r>
                    </a:p>
                  </a:txBody>
                  <a:tcPr/>
                </a:tc>
                <a:tc>
                  <a:txBody>
                    <a:bodyPr/>
                    <a:lstStyle/>
                    <a:p>
                      <a:pPr algn="ctr"/>
                      <a:r>
                        <a:rPr lang="en-US" sz="2400"/>
                        <a:t>32</a:t>
                      </a:r>
                    </a:p>
                  </a:txBody>
                  <a:tcPr/>
                </a:tc>
                <a:tc>
                  <a:txBody>
                    <a:bodyPr/>
                    <a:lstStyle/>
                    <a:p>
                      <a:pPr algn="ctr"/>
                      <a:r>
                        <a:rPr lang="en-US" sz="2400"/>
                        <a:t>26</a:t>
                      </a:r>
                    </a:p>
                  </a:txBody>
                  <a:tcPr/>
                </a:tc>
                <a:tc>
                  <a:txBody>
                    <a:bodyPr/>
                    <a:lstStyle/>
                    <a:p>
                      <a:pPr algn="ctr"/>
                      <a:r>
                        <a:rPr lang="en-US" sz="2400"/>
                        <a:t>28</a:t>
                      </a:r>
                    </a:p>
                  </a:txBody>
                  <a:tcPr/>
                </a:tc>
                <a:tc>
                  <a:txBody>
                    <a:bodyPr/>
                    <a:lstStyle/>
                    <a:p>
                      <a:pPr algn="ctr"/>
                      <a:r>
                        <a:rPr lang="en-US" sz="2400"/>
                        <a:t>27</a:t>
                      </a:r>
                    </a:p>
                  </a:txBody>
                  <a:tcPr/>
                </a:tc>
                <a:tc>
                  <a:txBody>
                    <a:bodyPr/>
                    <a:lstStyle/>
                    <a:p>
                      <a:pPr algn="ctr"/>
                      <a:r>
                        <a:rPr lang="en-US" sz="2400"/>
                        <a:t>24</a:t>
                      </a:r>
                    </a:p>
                  </a:txBody>
                  <a:tcPr/>
                </a:tc>
                <a:tc>
                  <a:txBody>
                    <a:bodyPr/>
                    <a:lstStyle/>
                    <a:p>
                      <a:pPr algn="ctr"/>
                      <a:r>
                        <a:rPr lang="en-US" sz="2400"/>
                        <a:t>15</a:t>
                      </a:r>
                    </a:p>
                  </a:txBody>
                  <a:tcPr/>
                </a:tc>
                <a:tc>
                  <a:txBody>
                    <a:bodyPr/>
                    <a:lstStyle/>
                    <a:p>
                      <a:pPr algn="ctr"/>
                      <a:r>
                        <a:rPr lang="en-US" sz="2400"/>
                        <a:t>22</a:t>
                      </a:r>
                    </a:p>
                  </a:txBody>
                  <a:tcPr/>
                </a:tc>
                <a:tc>
                  <a:txBody>
                    <a:bodyPr/>
                    <a:lstStyle/>
                    <a:p>
                      <a:pPr algn="ctr"/>
                      <a:r>
                        <a:rPr lang="en-US" sz="2400"/>
                        <a:t>17</a:t>
                      </a:r>
                    </a:p>
                  </a:txBody>
                  <a:tcPr/>
                </a:tc>
                <a:tc>
                  <a:txBody>
                    <a:bodyPr/>
                    <a:lstStyle/>
                    <a:p>
                      <a:pPr algn="ctr"/>
                      <a:r>
                        <a:rPr lang="en-US" sz="2400"/>
                        <a:t>15</a:t>
                      </a:r>
                    </a:p>
                  </a:txBody>
                  <a:tcPr/>
                </a:tc>
                <a:tc>
                  <a:txBody>
                    <a:bodyPr/>
                    <a:lstStyle/>
                    <a:p>
                      <a:pPr algn="ctr"/>
                      <a:r>
                        <a:rPr lang="en-US" sz="2400"/>
                        <a:t>0</a:t>
                      </a:r>
                    </a:p>
                  </a:txBody>
                  <a:tcPr/>
                </a:tc>
                <a:extLst>
                  <a:ext uri="{0D108BD9-81ED-4DB2-BD59-A6C34878D82A}">
                    <a16:rowId xmlns:a16="http://schemas.microsoft.com/office/drawing/2014/main" val="1061815794"/>
                  </a:ext>
                </a:extLst>
              </a:tr>
            </a:tbl>
          </a:graphicData>
        </a:graphic>
      </p:graphicFrame>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42247" y="2092254"/>
            <a:ext cx="6126012" cy="4432958"/>
          </a:xfrm>
          <a:prstGeom prst="rect">
            <a:avLst/>
          </a:prstGeom>
        </p:spPr>
      </p:pic>
      <p:sp>
        <p:nvSpPr>
          <p:cNvPr id="9" name="object 20">
            <a:extLst>
              <a:ext uri="{FF2B5EF4-FFF2-40B4-BE49-F238E27FC236}">
                <a16:creationId xmlns:a16="http://schemas.microsoft.com/office/drawing/2014/main" id="{58C90762-2C0E-5969-9B00-B96D502D1DC2}"/>
              </a:ext>
            </a:extLst>
          </p:cNvPr>
          <p:cNvSpPr txBox="1"/>
          <p:nvPr/>
        </p:nvSpPr>
        <p:spPr>
          <a:xfrm>
            <a:off x="842054" y="5442159"/>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dirty="0">
                <a:solidFill>
                  <a:schemeClr val="bg1"/>
                </a:solidFill>
                <a:cs typeface="Source Sans Pro Light"/>
              </a:rPr>
              <a:t>A </a:t>
            </a:r>
            <a:r>
              <a:rPr lang="en-US" sz="4400" spc="-5" dirty="0">
                <a:solidFill>
                  <a:schemeClr val="bg1"/>
                </a:solidFill>
                <a:cs typeface="Source Sans Pro Light"/>
                <a:sym typeface="Wingdings" panose="05000000000000000000" pitchFamily="2" charset="2"/>
              </a:rPr>
              <a:t> E I M </a:t>
            </a:r>
            <a:endParaRPr lang="vi-VN" sz="4400" spc="-5" dirty="0">
              <a:solidFill>
                <a:schemeClr val="bg1"/>
              </a:solidFill>
              <a:cs typeface="Source Sans Pro Light"/>
            </a:endParaRPr>
          </a:p>
        </p:txBody>
      </p:sp>
    </p:spTree>
    <p:extLst>
      <p:ext uri="{BB962C8B-B14F-4D97-AF65-F5344CB8AC3E}">
        <p14:creationId xmlns:p14="http://schemas.microsoft.com/office/powerpoint/2010/main" val="371063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02033" y="2891144"/>
            <a:ext cx="7307724"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Áp dụng giải thuật A* để tìm đường đi ngắn nhất A </a:t>
            </a:r>
            <a:r>
              <a:rPr lang="en-US" sz="4000" spc="-5">
                <a:sym typeface="Symbol" panose="05050102010706020507" pitchFamily="18" charset="2"/>
              </a:rPr>
              <a:t> K, với các ước lượng heuristic của các trạng thái so với trạng thái đích được cho ở bảng sau:</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11826411"/>
              </p:ext>
            </p:extLst>
          </p:nvPr>
        </p:nvGraphicFramePr>
        <p:xfrm>
          <a:off x="1427956" y="8447650"/>
          <a:ext cx="10723752" cy="128016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423977337"/>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162746277"/>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1733565050"/>
                    </a:ext>
                  </a:extLst>
                </a:gridCol>
                <a:gridCol w="893646">
                  <a:extLst>
                    <a:ext uri="{9D8B030D-6E8A-4147-A177-3AD203B41FA5}">
                      <a16:colId xmlns:a16="http://schemas.microsoft.com/office/drawing/2014/main" val="3045918836"/>
                    </a:ext>
                  </a:extLst>
                </a:gridCol>
                <a:gridCol w="893646">
                  <a:extLst>
                    <a:ext uri="{9D8B030D-6E8A-4147-A177-3AD203B41FA5}">
                      <a16:colId xmlns:a16="http://schemas.microsoft.com/office/drawing/2014/main" val="1363983074"/>
                    </a:ext>
                  </a:extLst>
                </a:gridCol>
              </a:tblGrid>
              <a:tr h="37084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37084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pic>
        <p:nvPicPr>
          <p:cNvPr id="10" name="Picture 9">
            <a:extLst>
              <a:ext uri="{FF2B5EF4-FFF2-40B4-BE49-F238E27FC236}">
                <a16:creationId xmlns:a16="http://schemas.microsoft.com/office/drawing/2014/main" id="{17AFA601-9197-EEB2-8933-E8886F425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52" y="2179925"/>
            <a:ext cx="10117516" cy="5605175"/>
          </a:xfrm>
          <a:prstGeom prst="rect">
            <a:avLst/>
          </a:prstGeom>
        </p:spPr>
      </p:pic>
    </p:spTree>
    <p:extLst>
      <p:ext uri="{BB962C8B-B14F-4D97-AF65-F5344CB8AC3E}">
        <p14:creationId xmlns:p14="http://schemas.microsoft.com/office/powerpoint/2010/main" val="1091253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23794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a:t>Start = {A}, goal = {K}, OPEN = {A}, CLOSE = </a:t>
            </a:r>
            <a:r>
              <a:rPr lang="en-US" sz="3600" spc="-5" dirty="0">
                <a:sym typeface="Symbol" panose="05050102010706020507" pitchFamily="18" charset="2"/>
              </a:rPr>
              <a:t></a:t>
            </a:r>
          </a:p>
          <a:p>
            <a:pPr marL="583565" marR="5080" indent="-571500" algn="just">
              <a:lnSpc>
                <a:spcPct val="130000"/>
              </a:lnSpc>
              <a:buFont typeface="Wingdings" panose="05000000000000000000" pitchFamily="2" charset="2"/>
              <a:buChar char="§"/>
            </a:pPr>
            <a:r>
              <a:rPr lang="en-US" sz="3600" spc="-5" dirty="0">
                <a:sym typeface="Symbol" panose="05050102010706020507" pitchFamily="18" charset="2"/>
              </a:rPr>
              <a:t>g(A) = 0, f(A) = h(A) = 9</a:t>
            </a:r>
          </a:p>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1. n=A, CLOSE={A}</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g(A)+cost(A,B) = 0+5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5+8 = 13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g(A)+cost(A,I) = 0+2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2+7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g(A)+cost(A,F) = 0+2 = 2</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2+9 = 11</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{B,I,F}OPEN </a:t>
            </a:r>
            <a:r>
              <a:rPr lang="en-US" sz="3200" spc="-5" dirty="0" err="1">
                <a:sym typeface="Symbol" panose="05050102010706020507" pitchFamily="18" charset="2"/>
              </a:rPr>
              <a:t>và</a:t>
            </a:r>
            <a:r>
              <a:rPr lang="en-US" sz="3200" spc="-5" dirty="0">
                <a:sym typeface="Symbol" panose="05050102010706020507" pitchFamily="18" charset="2"/>
              </a:rPr>
              <a:t> {B,I,F}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{I(9), F(11), B(13)}</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 I, F) = A</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428483136"/>
              </p:ext>
            </p:extLst>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7628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72519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 I}, OPEN = {F,B}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g(A) = g(I)+cost(I,A)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f(A) = g(A)+h(A) = 4+9 = 13</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t=A CLOSE,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(A)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f(A) = 9, g(A)= 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g(I)+cost(I,B)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4+8 = 12</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t=B 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(B)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12 &lt; 13: TRUE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f(B) = 12, g(B)= 4</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FATHER(B) = {I}</a:t>
            </a:r>
          </a:p>
          <a:p>
            <a:pPr marL="2412365" marR="5080" lvl="4" indent="-571500" algn="just">
              <a:lnSpc>
                <a:spcPct val="130000"/>
              </a:lnSpc>
              <a:buFont typeface="Wingdings" panose="05000000000000000000" pitchFamily="2" charset="2"/>
              <a:buChar char="§"/>
            </a:pPr>
            <a:r>
              <a:rPr lang="en-US" sz="2800" spc="-5" dirty="0" err="1">
                <a:solidFill>
                  <a:srgbClr val="FF0000"/>
                </a:solidFill>
                <a:sym typeface="Symbol" panose="05050102010706020507" pitchFamily="18" charset="2"/>
              </a:rPr>
              <a:t>Sắp</a:t>
            </a:r>
            <a:r>
              <a:rPr lang="en-US" sz="2800" spc="-5" dirty="0">
                <a:solidFill>
                  <a:srgbClr val="FF0000"/>
                </a:solidFill>
                <a:sym typeface="Symbol" panose="05050102010706020507" pitchFamily="18" charset="2"/>
              </a:rPr>
              <a:t> </a:t>
            </a:r>
            <a:r>
              <a:rPr lang="en-US" sz="2800" spc="-5" dirty="0" err="1">
                <a:solidFill>
                  <a:srgbClr val="FF0000"/>
                </a:solidFill>
                <a:sym typeface="Symbol" panose="05050102010706020507" pitchFamily="18" charset="2"/>
              </a:rPr>
              <a:t>xếp</a:t>
            </a:r>
            <a:r>
              <a:rPr lang="en-US" sz="2800" spc="-5" dirty="0">
                <a:solidFill>
                  <a:srgbClr val="FF0000"/>
                </a:solidFill>
                <a:sym typeface="Symbol" panose="05050102010706020507" pitchFamily="18" charset="2"/>
              </a:rPr>
              <a:t> </a:t>
            </a:r>
            <a:r>
              <a:rPr lang="en-US" sz="2800" spc="-5" dirty="0" err="1">
                <a:solidFill>
                  <a:srgbClr val="FF0000"/>
                </a:solidFill>
                <a:sym typeface="Symbol" panose="05050102010706020507" pitchFamily="18" charset="2"/>
              </a:rPr>
              <a:t>lại</a:t>
            </a:r>
            <a:r>
              <a:rPr lang="en-US" sz="2800" spc="-5" dirty="0">
                <a:solidFill>
                  <a:srgbClr val="FF0000"/>
                </a:solidFill>
                <a:sym typeface="Symbol" panose="05050102010706020507" pitchFamily="18" charset="2"/>
              </a:rPr>
              <a:t> OPEN</a:t>
            </a:r>
          </a:p>
          <a:p>
            <a:pPr marL="2412365" marR="5080" lvl="4" indent="-571500" algn="just">
              <a:lnSpc>
                <a:spcPct val="130000"/>
              </a:lnSpc>
              <a:buFont typeface="Wingdings" panose="05000000000000000000" pitchFamily="2" charset="2"/>
              <a:buChar char="§"/>
            </a:pPr>
            <a:r>
              <a:rPr lang="en-US" sz="2800" strike="sngStrike" spc="-5" dirty="0">
                <a:sym typeface="Symbol" panose="05050102010706020507" pitchFamily="18" charset="2"/>
              </a:rPr>
              <a:t>OPEN = {F(11), B(13)}</a:t>
            </a:r>
          </a:p>
          <a:p>
            <a:pPr marL="2412365" marR="5080" lvl="4" indent="-571500" algn="just">
              <a:lnSpc>
                <a:spcPct val="130000"/>
              </a:lnSpc>
              <a:buFont typeface="Wingdings" panose="05000000000000000000" pitchFamily="2" charset="2"/>
              <a:buChar char="§"/>
            </a:pPr>
            <a:r>
              <a:rPr lang="en-US" sz="2800" spc="-5" dirty="0">
                <a:sym typeface="Symbol" panose="05050102010706020507" pitchFamily="18" charset="2"/>
              </a:rPr>
              <a:t>OPEN = {F(11), B(12)}</a:t>
            </a:r>
            <a:endParaRPr lang="vi-VN" sz="2800" spc="-5" dirty="0"/>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758982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91785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2. n=I, CLOSE={A, I}, OPEN{F,B}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g(F) = g(I)+cost(I,F) = 2+4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f(F) = g(F)+h(F) = 6+9 = 15</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t=F 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(F)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15 &lt; 11: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f(F) = 11, g(F)= 2</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g(H) = g(I)+cost(I,H)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f(H) = g(H)+h(H)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g(L) = g(I)+cost(I,L) = 2+2 = 4</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f(L) = g(L)+h(L) = 4+6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{H,L}OPEN </a:t>
            </a:r>
            <a:r>
              <a:rPr lang="en-US" sz="3200" spc="-5" dirty="0" err="1">
                <a:sym typeface="Symbol" panose="05050102010706020507" pitchFamily="18" charset="2"/>
              </a:rPr>
              <a:t>và</a:t>
            </a:r>
            <a:r>
              <a:rPr lang="en-US" sz="3200" spc="-5" dirty="0">
                <a:sym typeface="Symbol" panose="05050102010706020507" pitchFamily="18" charset="2"/>
              </a:rPr>
              <a:t> {H,L}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{H(9), L(10), F(11), B(12)}</a:t>
            </a:r>
            <a:endParaRPr lang="vi-VN" sz="3200" spc="-5" dirty="0"/>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3214943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788523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g(B) = g(H)+cost(H,B) = 4+3 = 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f(B) = g(B)+h(B) = 7+8 = 15</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t=BOPEN,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(B)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15 &lt; 12: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f(B) = 12, g(B)= 4</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g(L) = g(H)+cost(H,L) = 4+1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f(L) = g(L)+h(L) = 5+6 = 11</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t=LOPEN,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(L)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11 &lt; 10: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f(L) = 10, g(L)= 4</a:t>
            </a:r>
            <a:endParaRPr lang="en-US" sz="3200" spc="-5" dirty="0">
              <a:sym typeface="Symbol" panose="05050102010706020507" pitchFamily="18" charset="2"/>
            </a:endParaRP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g(I) = g(H)+cost(H,I) = 4+2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f(I) = g(I)+h(I) = 6+7 = 13</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t=ICLOSE,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_new</a:t>
            </a:r>
            <a:r>
              <a:rPr lang="en-US" sz="2800" spc="-5" dirty="0">
                <a:solidFill>
                  <a:srgbClr val="FF0000"/>
                </a:solidFill>
                <a:sym typeface="Symbol" panose="05050102010706020507" pitchFamily="18" charset="2"/>
              </a:rPr>
              <a:t>(I) &lt; </a:t>
            </a:r>
            <a:r>
              <a:rPr lang="en-US" sz="2800" spc="-5" dirty="0" err="1">
                <a:solidFill>
                  <a:srgbClr val="FF0000"/>
                </a:solidFill>
                <a:sym typeface="Symbol" panose="05050102010706020507" pitchFamily="18" charset="2"/>
              </a:rPr>
              <a:t>f</a:t>
            </a:r>
            <a:r>
              <a:rPr lang="en-US" sz="2800" spc="-5" baseline="-25000" dirty="0" err="1">
                <a:solidFill>
                  <a:srgbClr val="FF0000"/>
                </a:solidFill>
                <a:sym typeface="Symbol" panose="05050102010706020507" pitchFamily="18" charset="2"/>
              </a:rPr>
              <a:t>_old</a:t>
            </a:r>
            <a:r>
              <a:rPr lang="en-US" sz="2800" spc="-5" dirty="0">
                <a:solidFill>
                  <a:srgbClr val="FF0000"/>
                </a:solidFill>
                <a:sym typeface="Symbol" panose="05050102010706020507" pitchFamily="18" charset="2"/>
              </a:rPr>
              <a:t>(t): 13 &lt; 9: FALSE</a:t>
            </a:r>
          </a:p>
          <a:p>
            <a:pPr marL="2412365" marR="5080" lvl="4" indent="-571500" algn="just">
              <a:lnSpc>
                <a:spcPct val="130000"/>
              </a:lnSpc>
              <a:buFont typeface="Wingdings" panose="05000000000000000000" pitchFamily="2" charset="2"/>
              <a:buChar char="§"/>
            </a:pPr>
            <a:r>
              <a:rPr lang="en-US" sz="2800" spc="-5" dirty="0">
                <a:solidFill>
                  <a:srgbClr val="FF0000"/>
                </a:solidFill>
                <a:sym typeface="Symbol" panose="05050102010706020507" pitchFamily="18" charset="2"/>
              </a:rPr>
              <a:t>f(I) = 9, g(I)= 2</a:t>
            </a:r>
            <a:endParaRPr lang="en-US" sz="3600" spc="-5" dirty="0">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181556"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194369" y="9064156"/>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Tree>
    <p:extLst>
      <p:ext uri="{BB962C8B-B14F-4D97-AF65-F5344CB8AC3E}">
        <p14:creationId xmlns:p14="http://schemas.microsoft.com/office/powerpoint/2010/main" val="266356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26" y="2395438"/>
            <a:ext cx="8721688" cy="7173144"/>
          </a:xfrm>
          <a:prstGeom prst="rect">
            <a:avLst/>
          </a:prstGeom>
        </p:spPr>
      </p:pic>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spc="-5">
                <a:cs typeface="Source Sans Pro Light"/>
              </a:rPr>
              <a:t>A</a:t>
            </a:r>
            <a:r>
              <a:rPr lang="vi-VN" sz="4400" spc="-5">
                <a:cs typeface="Source Sans Pro Light"/>
              </a:rPr>
              <a:t> đến </a:t>
            </a:r>
            <a:r>
              <a:rPr lang="en-US" sz="4400" spc="-5">
                <a:cs typeface="Source Sans Pro Light"/>
              </a:rPr>
              <a:t>G</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2243738241"/>
              </p:ext>
            </p:extLst>
          </p:nvPr>
        </p:nvGraphicFramePr>
        <p:xfrm>
          <a:off x="1275556" y="8796602"/>
          <a:ext cx="10744200" cy="1426898"/>
        </p:xfrm>
        <a:graphic>
          <a:graphicData uri="http://schemas.openxmlformats.org/drawingml/2006/table">
            <a:tbl>
              <a:tblPr>
                <a:tableStyleId>{BDBED569-4797-4DF1-A0F4-6AAB3CD982D8}</a:tableStyleId>
              </a:tblPr>
              <a:tblGrid>
                <a:gridCol w="1074420">
                  <a:extLst>
                    <a:ext uri="{9D8B030D-6E8A-4147-A177-3AD203B41FA5}">
                      <a16:colId xmlns:a16="http://schemas.microsoft.com/office/drawing/2014/main" val="2778526629"/>
                    </a:ext>
                  </a:extLst>
                </a:gridCol>
                <a:gridCol w="1074420">
                  <a:extLst>
                    <a:ext uri="{9D8B030D-6E8A-4147-A177-3AD203B41FA5}">
                      <a16:colId xmlns:a16="http://schemas.microsoft.com/office/drawing/2014/main" val="3305562687"/>
                    </a:ext>
                  </a:extLst>
                </a:gridCol>
                <a:gridCol w="1074420">
                  <a:extLst>
                    <a:ext uri="{9D8B030D-6E8A-4147-A177-3AD203B41FA5}">
                      <a16:colId xmlns:a16="http://schemas.microsoft.com/office/drawing/2014/main" val="720937541"/>
                    </a:ext>
                  </a:extLst>
                </a:gridCol>
                <a:gridCol w="1074420">
                  <a:extLst>
                    <a:ext uri="{9D8B030D-6E8A-4147-A177-3AD203B41FA5}">
                      <a16:colId xmlns:a16="http://schemas.microsoft.com/office/drawing/2014/main" val="302700034"/>
                    </a:ext>
                  </a:extLst>
                </a:gridCol>
                <a:gridCol w="1074420">
                  <a:extLst>
                    <a:ext uri="{9D8B030D-6E8A-4147-A177-3AD203B41FA5}">
                      <a16:colId xmlns:a16="http://schemas.microsoft.com/office/drawing/2014/main" val="3843937364"/>
                    </a:ext>
                  </a:extLst>
                </a:gridCol>
                <a:gridCol w="1074420">
                  <a:extLst>
                    <a:ext uri="{9D8B030D-6E8A-4147-A177-3AD203B41FA5}">
                      <a16:colId xmlns:a16="http://schemas.microsoft.com/office/drawing/2014/main" val="1317233638"/>
                    </a:ext>
                  </a:extLst>
                </a:gridCol>
                <a:gridCol w="1074420">
                  <a:extLst>
                    <a:ext uri="{9D8B030D-6E8A-4147-A177-3AD203B41FA5}">
                      <a16:colId xmlns:a16="http://schemas.microsoft.com/office/drawing/2014/main" val="2765724621"/>
                    </a:ext>
                  </a:extLst>
                </a:gridCol>
                <a:gridCol w="1074420">
                  <a:extLst>
                    <a:ext uri="{9D8B030D-6E8A-4147-A177-3AD203B41FA5}">
                      <a16:colId xmlns:a16="http://schemas.microsoft.com/office/drawing/2014/main" val="1449688705"/>
                    </a:ext>
                  </a:extLst>
                </a:gridCol>
                <a:gridCol w="1074420">
                  <a:extLst>
                    <a:ext uri="{9D8B030D-6E8A-4147-A177-3AD203B41FA5}">
                      <a16:colId xmlns:a16="http://schemas.microsoft.com/office/drawing/2014/main" val="3450145192"/>
                    </a:ext>
                  </a:extLst>
                </a:gridCol>
                <a:gridCol w="1074420">
                  <a:extLst>
                    <a:ext uri="{9D8B030D-6E8A-4147-A177-3AD203B41FA5}">
                      <a16:colId xmlns:a16="http://schemas.microsoft.com/office/drawing/2014/main" val="1524411986"/>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K</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8</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spTree>
    <p:extLst>
      <p:ext uri="{BB962C8B-B14F-4D97-AF65-F5344CB8AC3E}">
        <p14:creationId xmlns:p14="http://schemas.microsoft.com/office/powerpoint/2010/main" val="2142828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451719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g(C) = g(H)+cost(H,C) = 4+1 = 5</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f(C) = g(C)+h(C) = 5+5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g(D) = g(H)+cost(H,D) = 4+2 = 6</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f(D) = g(D)+h(D) = 6+7 = 13</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g(J) = g(H)+cost(H,J)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f(J) = g(J)+h(J) = 9+5 = 14</a:t>
            </a:r>
          </a:p>
        </p:txBody>
      </p:sp>
      <p:sp>
        <p:nvSpPr>
          <p:cNvPr id="7" name="TextBox 6">
            <a:extLst>
              <a:ext uri="{FF2B5EF4-FFF2-40B4-BE49-F238E27FC236}">
                <a16:creationId xmlns:a16="http://schemas.microsoft.com/office/drawing/2014/main" id="{A805BF5E-BC7C-FB25-51AC-5061E2F3C206}"/>
              </a:ext>
            </a:extLst>
          </p:cNvPr>
          <p:cNvSpPr txBox="1"/>
          <p:nvPr/>
        </p:nvSpPr>
        <p:spPr>
          <a:xfrm>
            <a:off x="14153355" y="8108125"/>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4153355" y="8793604"/>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4166168" y="9516009"/>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949767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515737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dirty="0" err="1">
                <a:sym typeface="Symbol" panose="05050102010706020507" pitchFamily="18" charset="2"/>
              </a:rPr>
              <a:t>Bước</a:t>
            </a:r>
            <a:r>
              <a:rPr lang="en-US" sz="3600" spc="-5" dirty="0">
                <a:sym typeface="Symbol" panose="05050102010706020507" pitchFamily="18" charset="2"/>
              </a:rPr>
              <a:t> 3. n=H, CLOSE={A, I,H}, OPEN = {L,F,B}</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g(E) = g(H)+cost(H,E) = 4+6 = 10</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f(E) = g(E)+h(E) = 10+7 = 17</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g(K) = g(H)+cost(H,K) = 4+5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f(K) = g(J)+h(J) = 9+0 = 9</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{C,D,J,K,E}OPEN </a:t>
            </a:r>
            <a:r>
              <a:rPr lang="en-US" sz="3200" spc="-5" dirty="0" err="1">
                <a:sym typeface="Symbol" panose="05050102010706020507" pitchFamily="18" charset="2"/>
              </a:rPr>
              <a:t>và</a:t>
            </a:r>
            <a:r>
              <a:rPr lang="en-US" sz="3200" spc="-5" dirty="0">
                <a:sym typeface="Symbol" panose="05050102010706020507" pitchFamily="18" charset="2"/>
              </a:rPr>
              <a:t> {C,D,J,K,E}  CLOSE </a:t>
            </a:r>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OPEN = {K(9), C(10), L(10), F(11), B(12), D(13), J(14),E(17)}</a:t>
            </a:r>
            <a:endParaRPr lang="vi-VN" sz="3200" spc="-5" dirty="0"/>
          </a:p>
          <a:p>
            <a:pPr marL="1497965" marR="5080" lvl="2" indent="-571500" algn="just">
              <a:lnSpc>
                <a:spcPct val="130000"/>
              </a:lnSpc>
              <a:buFont typeface="Wingdings" panose="05000000000000000000" pitchFamily="2" charset="2"/>
              <a:buChar char="§"/>
            </a:pPr>
            <a:r>
              <a:rPr lang="en-US" sz="3200" spc="-5" dirty="0">
                <a:sym typeface="Symbol" panose="05050102010706020507" pitchFamily="18" charset="2"/>
              </a:rPr>
              <a:t>//</a:t>
            </a:r>
            <a:r>
              <a:rPr lang="en-US" sz="3200" spc="-5" dirty="0" err="1">
                <a:sym typeface="Symbol" panose="05050102010706020507" pitchFamily="18" charset="2"/>
              </a:rPr>
              <a:t>Cố</a:t>
            </a:r>
            <a:r>
              <a:rPr lang="en-US" sz="3200" spc="-5" dirty="0">
                <a:sym typeface="Symbol" panose="05050102010706020507" pitchFamily="18" charset="2"/>
              </a:rPr>
              <a:t> </a:t>
            </a:r>
            <a:r>
              <a:rPr lang="en-US" sz="3200" spc="-5" dirty="0" err="1">
                <a:sym typeface="Symbol" panose="05050102010706020507" pitchFamily="18" charset="2"/>
              </a:rPr>
              <a:t>ý</a:t>
            </a:r>
            <a:r>
              <a:rPr lang="en-US" sz="3200" spc="-5" dirty="0">
                <a:sym typeface="Symbol" panose="05050102010706020507" pitchFamily="18" charset="2"/>
              </a:rPr>
              <a:t> </a:t>
            </a:r>
            <a:r>
              <a:rPr lang="en-US" sz="3200" spc="-5" dirty="0" err="1">
                <a:sym typeface="Symbol" panose="05050102010706020507" pitchFamily="18" charset="2"/>
              </a:rPr>
              <a:t>sắp</a:t>
            </a:r>
            <a:r>
              <a:rPr lang="en-US" sz="3200" spc="-5" dirty="0">
                <a:sym typeface="Symbol" panose="05050102010706020507" pitchFamily="18" charset="2"/>
              </a:rPr>
              <a:t> </a:t>
            </a:r>
            <a:r>
              <a:rPr lang="en-US" sz="3200" spc="-5" dirty="0" err="1">
                <a:sym typeface="Symbol" panose="05050102010706020507" pitchFamily="18" charset="2"/>
              </a:rPr>
              <a:t>xếp</a:t>
            </a:r>
            <a:r>
              <a:rPr lang="en-US" sz="3200" spc="-5" dirty="0">
                <a:sym typeface="Symbol" panose="05050102010706020507" pitchFamily="18" charset="2"/>
              </a:rPr>
              <a:t> L </a:t>
            </a:r>
            <a:r>
              <a:rPr lang="en-US" sz="3200" spc="-5" dirty="0" err="1">
                <a:sym typeface="Symbol" panose="05050102010706020507" pitchFamily="18" charset="2"/>
              </a:rPr>
              <a:t>sau</a:t>
            </a:r>
            <a:r>
              <a:rPr lang="en-US" sz="3200" spc="-5" dirty="0">
                <a:sym typeface="Symbol" panose="05050102010706020507" pitchFamily="18" charset="2"/>
              </a:rPr>
              <a:t> C</a:t>
            </a:r>
          </a:p>
        </p:txBody>
      </p:sp>
      <p:sp>
        <p:nvSpPr>
          <p:cNvPr id="7" name="TextBox 6">
            <a:extLst>
              <a:ext uri="{FF2B5EF4-FFF2-40B4-BE49-F238E27FC236}">
                <a16:creationId xmlns:a16="http://schemas.microsoft.com/office/drawing/2014/main" id="{A805BF5E-BC7C-FB25-51AC-5061E2F3C206}"/>
              </a:ext>
            </a:extLst>
          </p:cNvPr>
          <p:cNvSpPr txBox="1"/>
          <p:nvPr/>
        </p:nvSpPr>
        <p:spPr>
          <a:xfrm>
            <a:off x="12095956" y="7150012"/>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dirty="0">
                <a:sym typeface="Symbol" panose="05050102010706020507" pitchFamily="18" charset="2"/>
              </a:rPr>
              <a:t>Father(B,H,L) = I</a:t>
            </a:r>
            <a:endParaRPr lang="vi-VN" sz="3200" spc="-5" dirty="0"/>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extLst>
              <p:ext uri="{D42A27DB-BD31-4B8C-83A1-F6EECF244321}">
                <p14:modId xmlns:p14="http://schemas.microsoft.com/office/powerpoint/2010/main" val="2054585391"/>
              </p:ext>
            </p:extLst>
          </p:nvPr>
        </p:nvGraphicFramePr>
        <p:xfrm>
          <a:off x="1478779" y="7805862"/>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dirty="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dirty="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2095956" y="7835491"/>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2108769" y="8557896"/>
            <a:ext cx="4675633"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Tree>
    <p:extLst>
      <p:ext uri="{BB962C8B-B14F-4D97-AF65-F5344CB8AC3E}">
        <p14:creationId xmlns:p14="http://schemas.microsoft.com/office/powerpoint/2010/main" val="2994880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A star(A*)</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842054" y="2146300"/>
            <a:ext cx="13311301"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sym typeface="Symbol" panose="05050102010706020507" pitchFamily="18" charset="2"/>
              </a:rPr>
              <a:t>Bước 4. n=K, TRUE</a:t>
            </a:r>
            <a:endParaRPr lang="en-US" sz="3200" spc="-5">
              <a:sym typeface="Symbol" panose="05050102010706020507" pitchFamily="18" charset="2"/>
            </a:endParaRPr>
          </a:p>
        </p:txBody>
      </p:sp>
      <p:sp>
        <p:nvSpPr>
          <p:cNvPr id="7" name="TextBox 6">
            <a:extLst>
              <a:ext uri="{FF2B5EF4-FFF2-40B4-BE49-F238E27FC236}">
                <a16:creationId xmlns:a16="http://schemas.microsoft.com/office/drawing/2014/main" id="{A805BF5E-BC7C-FB25-51AC-5061E2F3C206}"/>
              </a:ext>
            </a:extLst>
          </p:cNvPr>
          <p:cNvSpPr txBox="1"/>
          <p:nvPr/>
        </p:nvSpPr>
        <p:spPr>
          <a:xfrm>
            <a:off x="11096397" y="8209283"/>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Father(B,H,L) = I</a:t>
            </a:r>
            <a:endParaRPr lang="vi-VN" sz="3200" spc="-5"/>
          </a:p>
        </p:txBody>
      </p:sp>
      <p:pic>
        <p:nvPicPr>
          <p:cNvPr id="8" name="Picture 7">
            <a:extLst>
              <a:ext uri="{FF2B5EF4-FFF2-40B4-BE49-F238E27FC236}">
                <a16:creationId xmlns:a16="http://schemas.microsoft.com/office/drawing/2014/main" id="{9BCDC604-AE2A-A274-7418-DCEBA2C70E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357656" y="2309836"/>
            <a:ext cx="7471332" cy="4136237"/>
          </a:xfrm>
          <a:prstGeom prst="rect">
            <a:avLst/>
          </a:prstGeom>
        </p:spPr>
      </p:pic>
      <p:graphicFrame>
        <p:nvGraphicFramePr>
          <p:cNvPr id="9" name="Table 12">
            <a:extLst>
              <a:ext uri="{FF2B5EF4-FFF2-40B4-BE49-F238E27FC236}">
                <a16:creationId xmlns:a16="http://schemas.microsoft.com/office/drawing/2014/main" id="{E752EEED-FBA5-A66C-8057-8BDE49C51414}"/>
              </a:ext>
            </a:extLst>
          </p:cNvPr>
          <p:cNvGraphicFramePr>
            <a:graphicFrameLocks noGrp="1"/>
          </p:cNvGraphicFramePr>
          <p:nvPr/>
        </p:nvGraphicFramePr>
        <p:xfrm>
          <a:off x="11326926" y="6647793"/>
          <a:ext cx="7471332" cy="1280160"/>
        </p:xfrm>
        <a:graphic>
          <a:graphicData uri="http://schemas.openxmlformats.org/drawingml/2006/table">
            <a:tbl>
              <a:tblPr firstRow="1" bandRow="1">
                <a:tableStyleId>{5C22544A-7EE6-4342-B048-85BDC9FD1C3A}</a:tableStyleId>
              </a:tblPr>
              <a:tblGrid>
                <a:gridCol w="622611">
                  <a:extLst>
                    <a:ext uri="{9D8B030D-6E8A-4147-A177-3AD203B41FA5}">
                      <a16:colId xmlns:a16="http://schemas.microsoft.com/office/drawing/2014/main" val="3683382143"/>
                    </a:ext>
                  </a:extLst>
                </a:gridCol>
                <a:gridCol w="622611">
                  <a:extLst>
                    <a:ext uri="{9D8B030D-6E8A-4147-A177-3AD203B41FA5}">
                      <a16:colId xmlns:a16="http://schemas.microsoft.com/office/drawing/2014/main" val="4196421383"/>
                    </a:ext>
                  </a:extLst>
                </a:gridCol>
                <a:gridCol w="622611">
                  <a:extLst>
                    <a:ext uri="{9D8B030D-6E8A-4147-A177-3AD203B41FA5}">
                      <a16:colId xmlns:a16="http://schemas.microsoft.com/office/drawing/2014/main" val="423977337"/>
                    </a:ext>
                  </a:extLst>
                </a:gridCol>
                <a:gridCol w="622611">
                  <a:extLst>
                    <a:ext uri="{9D8B030D-6E8A-4147-A177-3AD203B41FA5}">
                      <a16:colId xmlns:a16="http://schemas.microsoft.com/office/drawing/2014/main" val="2115721841"/>
                    </a:ext>
                  </a:extLst>
                </a:gridCol>
                <a:gridCol w="622611">
                  <a:extLst>
                    <a:ext uri="{9D8B030D-6E8A-4147-A177-3AD203B41FA5}">
                      <a16:colId xmlns:a16="http://schemas.microsoft.com/office/drawing/2014/main" val="3071597781"/>
                    </a:ext>
                  </a:extLst>
                </a:gridCol>
                <a:gridCol w="622611">
                  <a:extLst>
                    <a:ext uri="{9D8B030D-6E8A-4147-A177-3AD203B41FA5}">
                      <a16:colId xmlns:a16="http://schemas.microsoft.com/office/drawing/2014/main" val="224466938"/>
                    </a:ext>
                  </a:extLst>
                </a:gridCol>
                <a:gridCol w="622611">
                  <a:extLst>
                    <a:ext uri="{9D8B030D-6E8A-4147-A177-3AD203B41FA5}">
                      <a16:colId xmlns:a16="http://schemas.microsoft.com/office/drawing/2014/main" val="3162746277"/>
                    </a:ext>
                  </a:extLst>
                </a:gridCol>
                <a:gridCol w="622611">
                  <a:extLst>
                    <a:ext uri="{9D8B030D-6E8A-4147-A177-3AD203B41FA5}">
                      <a16:colId xmlns:a16="http://schemas.microsoft.com/office/drawing/2014/main" val="3832202394"/>
                    </a:ext>
                  </a:extLst>
                </a:gridCol>
                <a:gridCol w="622611">
                  <a:extLst>
                    <a:ext uri="{9D8B030D-6E8A-4147-A177-3AD203B41FA5}">
                      <a16:colId xmlns:a16="http://schemas.microsoft.com/office/drawing/2014/main" val="1236262606"/>
                    </a:ext>
                  </a:extLst>
                </a:gridCol>
                <a:gridCol w="622611">
                  <a:extLst>
                    <a:ext uri="{9D8B030D-6E8A-4147-A177-3AD203B41FA5}">
                      <a16:colId xmlns:a16="http://schemas.microsoft.com/office/drawing/2014/main" val="1733565050"/>
                    </a:ext>
                  </a:extLst>
                </a:gridCol>
                <a:gridCol w="622611">
                  <a:extLst>
                    <a:ext uri="{9D8B030D-6E8A-4147-A177-3AD203B41FA5}">
                      <a16:colId xmlns:a16="http://schemas.microsoft.com/office/drawing/2014/main" val="3045918836"/>
                    </a:ext>
                  </a:extLst>
                </a:gridCol>
                <a:gridCol w="622611">
                  <a:extLst>
                    <a:ext uri="{9D8B030D-6E8A-4147-A177-3AD203B41FA5}">
                      <a16:colId xmlns:a16="http://schemas.microsoft.com/office/drawing/2014/main" val="1363983074"/>
                    </a:ext>
                  </a:extLst>
                </a:gridCol>
              </a:tblGrid>
              <a:tr h="556060">
                <a:tc>
                  <a:txBody>
                    <a:bodyPr/>
                    <a:lstStyle/>
                    <a:p>
                      <a:pPr algn="ctr"/>
                      <a:r>
                        <a:rPr lang="en-US" sz="3600"/>
                        <a:t>A</a:t>
                      </a:r>
                    </a:p>
                  </a:txBody>
                  <a:tcPr/>
                </a:tc>
                <a:tc>
                  <a:txBody>
                    <a:bodyPr/>
                    <a:lstStyle/>
                    <a:p>
                      <a:pPr algn="ctr"/>
                      <a:r>
                        <a:rPr lang="en-US" sz="3600"/>
                        <a:t>B</a:t>
                      </a:r>
                    </a:p>
                  </a:txBody>
                  <a:tcPr/>
                </a:tc>
                <a:tc>
                  <a:txBody>
                    <a:bodyPr/>
                    <a:lstStyle/>
                    <a:p>
                      <a:pPr algn="ctr"/>
                      <a:r>
                        <a:rPr lang="en-US" sz="3600"/>
                        <a:t>C</a:t>
                      </a:r>
                    </a:p>
                  </a:txBody>
                  <a:tcPr/>
                </a:tc>
                <a:tc>
                  <a:txBody>
                    <a:bodyPr/>
                    <a:lstStyle/>
                    <a:p>
                      <a:pPr algn="ctr"/>
                      <a:r>
                        <a:rPr lang="en-US" sz="3600"/>
                        <a:t>D</a:t>
                      </a:r>
                    </a:p>
                  </a:txBody>
                  <a:tcPr/>
                </a:tc>
                <a:tc>
                  <a:txBody>
                    <a:bodyPr/>
                    <a:lstStyle/>
                    <a:p>
                      <a:pPr algn="ctr"/>
                      <a:r>
                        <a:rPr lang="en-US" sz="3600"/>
                        <a:t>E</a:t>
                      </a:r>
                    </a:p>
                  </a:txBody>
                  <a:tcPr/>
                </a:tc>
                <a:tc>
                  <a:txBody>
                    <a:bodyPr/>
                    <a:lstStyle/>
                    <a:p>
                      <a:pPr algn="ctr"/>
                      <a:r>
                        <a:rPr lang="en-US" sz="3600"/>
                        <a:t>F</a:t>
                      </a:r>
                    </a:p>
                  </a:txBody>
                  <a:tcPr/>
                </a:tc>
                <a:tc>
                  <a:txBody>
                    <a:bodyPr/>
                    <a:lstStyle/>
                    <a:p>
                      <a:pPr algn="ctr"/>
                      <a:r>
                        <a:rPr lang="en-US" sz="3600"/>
                        <a:t>G</a:t>
                      </a:r>
                    </a:p>
                  </a:txBody>
                  <a:tcPr/>
                </a:tc>
                <a:tc>
                  <a:txBody>
                    <a:bodyPr/>
                    <a:lstStyle/>
                    <a:p>
                      <a:pPr algn="ctr"/>
                      <a:r>
                        <a:rPr lang="en-US" sz="3600"/>
                        <a:t>H</a:t>
                      </a:r>
                    </a:p>
                  </a:txBody>
                  <a:tcPr/>
                </a:tc>
                <a:tc>
                  <a:txBody>
                    <a:bodyPr/>
                    <a:lstStyle/>
                    <a:p>
                      <a:pPr algn="ctr"/>
                      <a:r>
                        <a:rPr lang="en-US" sz="3600"/>
                        <a:t>I</a:t>
                      </a:r>
                    </a:p>
                  </a:txBody>
                  <a:tcPr/>
                </a:tc>
                <a:tc>
                  <a:txBody>
                    <a:bodyPr/>
                    <a:lstStyle/>
                    <a:p>
                      <a:pPr algn="ctr"/>
                      <a:r>
                        <a:rPr lang="en-US" sz="3600"/>
                        <a:t>J</a:t>
                      </a:r>
                    </a:p>
                  </a:txBody>
                  <a:tcPr/>
                </a:tc>
                <a:tc>
                  <a:txBody>
                    <a:bodyPr/>
                    <a:lstStyle/>
                    <a:p>
                      <a:pPr algn="ctr"/>
                      <a:r>
                        <a:rPr lang="en-US" sz="3600"/>
                        <a:t>K</a:t>
                      </a:r>
                    </a:p>
                  </a:txBody>
                  <a:tcPr/>
                </a:tc>
                <a:tc>
                  <a:txBody>
                    <a:bodyPr/>
                    <a:lstStyle/>
                    <a:p>
                      <a:pPr algn="ctr"/>
                      <a:r>
                        <a:rPr lang="en-US" sz="3600"/>
                        <a:t>L</a:t>
                      </a:r>
                    </a:p>
                  </a:txBody>
                  <a:tcPr/>
                </a:tc>
                <a:extLst>
                  <a:ext uri="{0D108BD9-81ED-4DB2-BD59-A6C34878D82A}">
                    <a16:rowId xmlns:a16="http://schemas.microsoft.com/office/drawing/2014/main" val="3005434446"/>
                  </a:ext>
                </a:extLst>
              </a:tr>
              <a:tr h="556060">
                <a:tc>
                  <a:txBody>
                    <a:bodyPr/>
                    <a:lstStyle/>
                    <a:p>
                      <a:pPr algn="ctr"/>
                      <a:r>
                        <a:rPr lang="en-US" sz="3600"/>
                        <a:t>9</a:t>
                      </a:r>
                    </a:p>
                  </a:txBody>
                  <a:tcPr/>
                </a:tc>
                <a:tc>
                  <a:txBody>
                    <a:bodyPr/>
                    <a:lstStyle/>
                    <a:p>
                      <a:pPr algn="ctr"/>
                      <a:r>
                        <a:rPr lang="en-US" sz="3600"/>
                        <a:t>8</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7</a:t>
                      </a:r>
                    </a:p>
                  </a:txBody>
                  <a:tcPr/>
                </a:tc>
                <a:tc>
                  <a:txBody>
                    <a:bodyPr/>
                    <a:lstStyle/>
                    <a:p>
                      <a:pPr algn="ctr"/>
                      <a:r>
                        <a:rPr lang="en-US" sz="3600"/>
                        <a:t>9</a:t>
                      </a:r>
                    </a:p>
                  </a:txBody>
                  <a:tcPr/>
                </a:tc>
                <a:tc>
                  <a:txBody>
                    <a:bodyPr/>
                    <a:lstStyle/>
                    <a:p>
                      <a:pPr algn="ctr"/>
                      <a:r>
                        <a:rPr lang="en-US" sz="3600"/>
                        <a:t>2</a:t>
                      </a:r>
                    </a:p>
                  </a:txBody>
                  <a:tcPr/>
                </a:tc>
                <a:tc>
                  <a:txBody>
                    <a:bodyPr/>
                    <a:lstStyle/>
                    <a:p>
                      <a:pPr algn="ctr"/>
                      <a:r>
                        <a:rPr lang="en-US" sz="3600"/>
                        <a:t>5</a:t>
                      </a:r>
                    </a:p>
                  </a:txBody>
                  <a:tcPr/>
                </a:tc>
                <a:tc>
                  <a:txBody>
                    <a:bodyPr/>
                    <a:lstStyle/>
                    <a:p>
                      <a:pPr algn="ctr"/>
                      <a:r>
                        <a:rPr lang="en-US" sz="3600"/>
                        <a:t>7</a:t>
                      </a:r>
                    </a:p>
                  </a:txBody>
                  <a:tcPr/>
                </a:tc>
                <a:tc>
                  <a:txBody>
                    <a:bodyPr/>
                    <a:lstStyle/>
                    <a:p>
                      <a:pPr algn="ctr"/>
                      <a:r>
                        <a:rPr lang="en-US" sz="3600"/>
                        <a:t>5</a:t>
                      </a:r>
                    </a:p>
                  </a:txBody>
                  <a:tcPr/>
                </a:tc>
                <a:tc>
                  <a:txBody>
                    <a:bodyPr/>
                    <a:lstStyle/>
                    <a:p>
                      <a:pPr algn="ctr"/>
                      <a:r>
                        <a:rPr lang="en-US" sz="3600"/>
                        <a:t>0</a:t>
                      </a:r>
                    </a:p>
                  </a:txBody>
                  <a:tcPr/>
                </a:tc>
                <a:tc>
                  <a:txBody>
                    <a:bodyPr/>
                    <a:lstStyle/>
                    <a:p>
                      <a:pPr algn="ctr"/>
                      <a:r>
                        <a:rPr lang="en-US" sz="3600"/>
                        <a:t>6</a:t>
                      </a:r>
                    </a:p>
                  </a:txBody>
                  <a:tcPr/>
                </a:tc>
                <a:extLst>
                  <a:ext uri="{0D108BD9-81ED-4DB2-BD59-A6C34878D82A}">
                    <a16:rowId xmlns:a16="http://schemas.microsoft.com/office/drawing/2014/main" val="1061815794"/>
                  </a:ext>
                </a:extLst>
              </a:tr>
            </a:tbl>
          </a:graphicData>
        </a:graphic>
      </p:graphicFrame>
      <p:sp>
        <p:nvSpPr>
          <p:cNvPr id="6" name="TextBox 5">
            <a:extLst>
              <a:ext uri="{FF2B5EF4-FFF2-40B4-BE49-F238E27FC236}">
                <a16:creationId xmlns:a16="http://schemas.microsoft.com/office/drawing/2014/main" id="{B75864B8-8A62-A3BC-2843-869A054144BE}"/>
              </a:ext>
            </a:extLst>
          </p:cNvPr>
          <p:cNvSpPr txBox="1"/>
          <p:nvPr/>
        </p:nvSpPr>
        <p:spPr>
          <a:xfrm>
            <a:off x="11096397" y="8894762"/>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Father(F,I) = A</a:t>
            </a:r>
            <a:endParaRPr lang="vi-VN" sz="3200" spc="-5"/>
          </a:p>
        </p:txBody>
      </p:sp>
      <p:sp>
        <p:nvSpPr>
          <p:cNvPr id="10" name="TextBox 9">
            <a:extLst>
              <a:ext uri="{FF2B5EF4-FFF2-40B4-BE49-F238E27FC236}">
                <a16:creationId xmlns:a16="http://schemas.microsoft.com/office/drawing/2014/main" id="{2DCF908C-88C2-C68C-9283-3761E7A7DC5D}"/>
              </a:ext>
            </a:extLst>
          </p:cNvPr>
          <p:cNvSpPr txBox="1"/>
          <p:nvPr/>
        </p:nvSpPr>
        <p:spPr>
          <a:xfrm>
            <a:off x="11109210" y="9617167"/>
            <a:ext cx="5160248"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Father(C,D,J,K) = H</a:t>
            </a:r>
            <a:endParaRPr lang="vi-VN" sz="3200" spc="-5"/>
          </a:p>
        </p:txBody>
      </p:sp>
      <p:sp>
        <p:nvSpPr>
          <p:cNvPr id="12" name="object 20">
            <a:extLst>
              <a:ext uri="{FF2B5EF4-FFF2-40B4-BE49-F238E27FC236}">
                <a16:creationId xmlns:a16="http://schemas.microsoft.com/office/drawing/2014/main" id="{75BE07FF-EC9B-7D38-50D0-C425B4ADB15C}"/>
              </a:ext>
            </a:extLst>
          </p:cNvPr>
          <p:cNvSpPr txBox="1"/>
          <p:nvPr/>
        </p:nvSpPr>
        <p:spPr>
          <a:xfrm>
            <a:off x="842054" y="3293865"/>
            <a:ext cx="8262258"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I H K </a:t>
            </a:r>
            <a:endParaRPr lang="vi-VN" sz="4400" spc="-5">
              <a:solidFill>
                <a:schemeClr val="bg1"/>
              </a:solidFill>
              <a:cs typeface="Source Sans Pro Light"/>
            </a:endParaRPr>
          </a:p>
        </p:txBody>
      </p:sp>
    </p:spTree>
    <p:extLst>
      <p:ext uri="{BB962C8B-B14F-4D97-AF65-F5344CB8AC3E}">
        <p14:creationId xmlns:p14="http://schemas.microsoft.com/office/powerpoint/2010/main" val="1324746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3" y="2394013"/>
            <a:ext cx="16964379" cy="7143687"/>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T</a:t>
            </a:r>
            <a:r>
              <a:rPr lang="vi-VN" sz="4000" spc="-5"/>
              <a:t>huật toán tìm kiếm leo đồi kết hợp với hàm đánh giá f(u). Tại mỗi bước,</a:t>
            </a:r>
            <a:r>
              <a:rPr lang="en-US" sz="4000" spc="-5"/>
              <a:t> </a:t>
            </a:r>
            <a:r>
              <a:rPr lang="vi-VN" sz="4000" spc="-5"/>
              <a:t>khi phát triển trạng thái u, chọn trạng thái con v tốt nhất (f(v) nhỏ nhất) của u để phát</a:t>
            </a:r>
            <a:r>
              <a:rPr lang="en-US" sz="4000" spc="-5"/>
              <a:t> </a:t>
            </a:r>
            <a:r>
              <a:rPr lang="vi-VN" sz="4000" spc="-5"/>
              <a:t>triển ở bước sau. </a:t>
            </a:r>
            <a:endParaRPr lang="en-US" sz="4000" spc="-5"/>
          </a:p>
          <a:p>
            <a:pPr marL="583565" marR="5080" indent="-571500" algn="just">
              <a:lnSpc>
                <a:spcPct val="130000"/>
              </a:lnSpc>
              <a:buFont typeface="Wingdings" panose="05000000000000000000" pitchFamily="2" charset="2"/>
              <a:buChar char="§"/>
            </a:pPr>
            <a:r>
              <a:rPr lang="vi-VN" sz="4000" spc="-5"/>
              <a:t>Quá trình tiếp tục như vậy cho đến khi gặp trạng thái w là đích, hoặc</a:t>
            </a:r>
            <a:r>
              <a:rPr lang="en-US" sz="4000" spc="-5"/>
              <a:t> </a:t>
            </a:r>
            <a:r>
              <a:rPr lang="vi-VN" sz="4000" spc="-5"/>
              <a:t>w không có đỉnh kề, hoặc w có f(w) lớn hơn độ dài đường đi tối ưu tạm thời. Trong các trường hợp</a:t>
            </a:r>
            <a:r>
              <a:rPr lang="en-US" sz="4000" spc="-5"/>
              <a:t> </a:t>
            </a:r>
            <a:r>
              <a:rPr lang="vi-VN" sz="4000" spc="-5"/>
              <a:t>này, chúng ta không phát triển đỉnh w nữa, tức là cắt bỏ những nhánh xuất phát từ w,</a:t>
            </a:r>
            <a:r>
              <a:rPr lang="en-US" sz="4000" spc="-5"/>
              <a:t> </a:t>
            </a:r>
            <a:r>
              <a:rPr lang="vi-VN" sz="4000" spc="-5"/>
              <a:t>và quay lên cha của w để tiếp tục đi xuống trạng thái tốt nhất trong số những trạng</a:t>
            </a:r>
            <a:r>
              <a:rPr lang="en-US" sz="4000" spc="-5"/>
              <a:t> </a:t>
            </a:r>
            <a:r>
              <a:rPr lang="vi-VN" sz="4000" spc="-5"/>
              <a:t>thái còn lại chưa được phát triển</a:t>
            </a:r>
            <a:endParaRPr lang="vi-VN" sz="36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219990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mc:AlternateContent xmlns:mc="http://schemas.openxmlformats.org/markup-compatibility/2006" xmlns:a14="http://schemas.microsoft.com/office/drawing/2010/main">
        <mc:Choice Requires="a14">
          <p:sp>
            <p:nvSpPr>
              <p:cNvPr id="20" name="object 20"/>
              <p:cNvSpPr txBox="1"/>
              <p:nvPr/>
            </p:nvSpPr>
            <p:spPr>
              <a:xfrm>
                <a:off x="757563" y="2070100"/>
                <a:ext cx="16964379" cy="8601650"/>
              </a:xfrm>
              <a:prstGeom prst="rect">
                <a:avLst/>
              </a:prstGeom>
            </p:spPr>
            <p:txBody>
              <a:bodyPr vert="horz" wrap="square" lIns="0" tIns="12700" rIns="0" bIns="0" rtlCol="0">
                <a:spAutoFit/>
              </a:bodyPr>
              <a:lstStyle/>
              <a:p>
                <a:pPr marL="583565" marR="5080" indent="-571500" algn="just">
                  <a:lnSpc>
                    <a:spcPct val="120000"/>
                  </a:lnSpc>
                  <a:buFont typeface="Wingdings" panose="05000000000000000000" pitchFamily="2" charset="2"/>
                  <a:buChar char="§"/>
                </a:pPr>
                <a:r>
                  <a:rPr lang="en-US" sz="3600" spc="-5"/>
                  <a:t>Bước 1. OPEN = {start}, min =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583565" marR="5080" indent="-571500" algn="just">
                  <a:lnSpc>
                    <a:spcPct val="120000"/>
                  </a:lnSpc>
                  <a:buFont typeface="Wingdings" panose="05000000000000000000" pitchFamily="2" charset="2"/>
                  <a:buChar char="§"/>
                </a:pPr>
                <a:r>
                  <a:rPr lang="en-US" sz="3600" spc="-5"/>
                  <a:t>Bước 2. Loop:</a:t>
                </a:r>
              </a:p>
              <a:p>
                <a:pPr marL="1497965" marR="5080" lvl="2" indent="-571500" algn="just">
                  <a:lnSpc>
                    <a:spcPct val="120000"/>
                  </a:lnSpc>
                  <a:buFont typeface="Wingdings" panose="05000000000000000000" pitchFamily="2" charset="2"/>
                  <a:buChar char="§"/>
                </a:pPr>
                <a:r>
                  <a:rPr lang="en-US" sz="3600" spc="-5"/>
                  <a:t>2.1. if(OPEN </a:t>
                </a:r>
                <a:r>
                  <a:rPr lang="en-US" sz="3600" spc="-5">
                    <a:sym typeface="Symbol" panose="05050102010706020507" pitchFamily="18" charset="2"/>
                  </a:rPr>
                  <a:t></a:t>
                </a:r>
                <a:r>
                  <a:rPr lang="en-US" sz="3600" spc="-5"/>
                  <a:t>): STOP</a:t>
                </a:r>
              </a:p>
              <a:p>
                <a:pPr marL="1497965" marR="5080" lvl="2" indent="-571500" algn="just">
                  <a:lnSpc>
                    <a:spcPct val="120000"/>
                  </a:lnSpc>
                  <a:buFont typeface="Wingdings" panose="05000000000000000000" pitchFamily="2" charset="2"/>
                  <a:buChar char="§"/>
                </a:pPr>
                <a:r>
                  <a:rPr lang="en-US" sz="3600" spc="-5"/>
                  <a:t>2.2. n:= lấy phần tử đầu danh sách OPEN</a:t>
                </a:r>
              </a:p>
              <a:p>
                <a:pPr marL="1497965" marR="5080" lvl="2" indent="-571500" algn="just">
                  <a:lnSpc>
                    <a:spcPct val="120000"/>
                  </a:lnSpc>
                  <a:buFont typeface="Wingdings" panose="05000000000000000000" pitchFamily="2" charset="2"/>
                  <a:buChar char="§"/>
                </a:pPr>
                <a:r>
                  <a:rPr lang="en-US" sz="3600" spc="-5"/>
                  <a:t>2.3. if(n</a:t>
                </a:r>
                <a:r>
                  <a:rPr lang="en-US" sz="3600" spc="-5">
                    <a:sym typeface="Symbol" panose="05050102010706020507" pitchFamily="18" charset="2"/>
                  </a:rPr>
                  <a:t>goal):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if (f(n) &lt; min): {min=f(n); quay lại 2.1 //cập nhật lại min}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2.4. if (f(n) &gt; min): quay lại 2.1 //cắt bỏ nhánh con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2.5. for (m: đỉnh kề 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g(m) = g(n) + cost(m,n)</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f(m) = g(m)+h(m) </a:t>
                </a:r>
              </a:p>
              <a:p>
                <a:pPr marL="2412365" marR="5080" lvl="4" indent="-571500" algn="just">
                  <a:lnSpc>
                    <a:spcPct val="120000"/>
                  </a:lnSpc>
                  <a:buFont typeface="Wingdings" panose="05000000000000000000" pitchFamily="2" charset="2"/>
                  <a:buChar char="§"/>
                </a:pPr>
                <a:r>
                  <a:rPr lang="en-US" sz="3600" spc="-5">
                    <a:sym typeface="Symbol" panose="05050102010706020507" pitchFamily="18" charset="2"/>
                  </a:rPr>
                  <a:t>Đưa m vào danh sách (n)</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2.6. Sắp xếp (n) theo thứ tự tăng dần của f</a:t>
                </a:r>
              </a:p>
              <a:p>
                <a:pPr marL="1497965" marR="5080" lvl="2" indent="-571500" algn="just">
                  <a:lnSpc>
                    <a:spcPct val="120000"/>
                  </a:lnSpc>
                  <a:buFont typeface="Wingdings" panose="05000000000000000000" pitchFamily="2" charset="2"/>
                  <a:buChar char="§"/>
                </a:pPr>
                <a:r>
                  <a:rPr lang="en-US" sz="3600" spc="-5">
                    <a:sym typeface="Symbol" panose="05050102010706020507" pitchFamily="18" charset="2"/>
                  </a:rPr>
                  <a:t>2.7. Chèn (n) vào đầu OPEN</a:t>
                </a:r>
                <a:endParaRPr lang="vi-VN" sz="3600" spc="-5"/>
              </a:p>
            </p:txBody>
          </p:sp>
        </mc:Choice>
        <mc:Fallback xmlns="">
          <p:sp>
            <p:nvSpPr>
              <p:cNvPr id="20" name="object 20"/>
              <p:cNvSpPr txBox="1">
                <a:spLocks noRot="1" noChangeAspect="1" noMove="1" noResize="1" noEditPoints="1" noAdjustHandles="1" noChangeArrowheads="1" noChangeShapeType="1" noTextEdit="1"/>
              </p:cNvSpPr>
              <p:nvPr/>
            </p:nvSpPr>
            <p:spPr>
              <a:xfrm>
                <a:off x="757563" y="2070100"/>
                <a:ext cx="16964379" cy="8601650"/>
              </a:xfrm>
              <a:prstGeom prst="rect">
                <a:avLst/>
              </a:prstGeom>
              <a:blipFill>
                <a:blip r:embed="rId3"/>
                <a:stretch>
                  <a:fillRect l="-1437" t="-780" b="-2268"/>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Tree>
    <p:extLst>
      <p:ext uri="{BB962C8B-B14F-4D97-AF65-F5344CB8AC3E}">
        <p14:creationId xmlns:p14="http://schemas.microsoft.com/office/powerpoint/2010/main" val="164090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dirty="0"/>
              <a:t>Áp dụng thuật toán nh</a:t>
            </a:r>
            <a:r>
              <a:rPr lang="en-US" sz="4000" spc="-5" dirty="0" err="1"/>
              <a:t>ánh</a:t>
            </a:r>
            <a:r>
              <a:rPr lang="en-US" sz="4000" spc="-5" dirty="0"/>
              <a:t> </a:t>
            </a:r>
            <a:r>
              <a:rPr lang="vi-VN" sz="4000" spc="-5" dirty="0"/>
              <a:t>cận</a:t>
            </a:r>
            <a:r>
              <a:rPr lang="en-US" sz="4000" spc="-5" dirty="0"/>
              <a:t> </a:t>
            </a:r>
            <a:r>
              <a:rPr lang="vi-VN" sz="4000" spc="-5" dirty="0"/>
              <a:t>để tìm đường đi ngắn nhất từ đỉnh </a:t>
            </a:r>
            <a:r>
              <a:rPr lang="en-US" sz="4000" spc="-5" dirty="0"/>
              <a:t>A</a:t>
            </a:r>
            <a:r>
              <a:rPr lang="vi-VN" sz="4000" spc="-5" dirty="0"/>
              <a:t> </a:t>
            </a:r>
            <a:r>
              <a:rPr lang="vi-VN" sz="4000" spc="-5" dirty="0">
                <a:sym typeface="Symbol" panose="05050102010706020507" pitchFamily="18" charset="2"/>
              </a:rPr>
              <a:t></a:t>
            </a:r>
            <a:r>
              <a:rPr lang="vi-VN" sz="4000" spc="-5" dirty="0"/>
              <a:t> </a:t>
            </a:r>
            <a:r>
              <a:rPr lang="en-US" sz="4000" spc="-5" dirty="0"/>
              <a:t>B</a:t>
            </a:r>
            <a:r>
              <a:rPr lang="vi-VN" sz="4000" spc="-5" dirty="0"/>
              <a:t>, với các ước lượng heuristic của các trạng thái so với trạng thái đích được cho </a:t>
            </a:r>
            <a:r>
              <a:rPr lang="en-US" sz="4000" spc="-5" dirty="0" err="1"/>
              <a:t>ở</a:t>
            </a:r>
            <a:r>
              <a:rPr lang="en-US" sz="4000" spc="-5" dirty="0"/>
              <a:t> </a:t>
            </a:r>
            <a:r>
              <a:rPr lang="en-US" sz="4000" spc="-5" dirty="0" err="1"/>
              <a:t>Bảng</a:t>
            </a:r>
            <a:r>
              <a:rPr lang="vi-VN" sz="4000" spc="-5" dirty="0"/>
              <a:t>.</a:t>
            </a:r>
            <a:endParaRPr lang="vi-VN" sz="3600" spc="-5" dirty="0"/>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1540391830"/>
              </p:ext>
            </p:extLst>
          </p:nvPr>
        </p:nvGraphicFramePr>
        <p:xfrm>
          <a:off x="10778015" y="7812436"/>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H</a:t>
                      </a:r>
                    </a:p>
                  </a:txBody>
                  <a:tcPr/>
                </a:tc>
                <a:tc>
                  <a:txBody>
                    <a:bodyPr/>
                    <a:lstStyle/>
                    <a:p>
                      <a:pPr algn="ctr"/>
                      <a:r>
                        <a:rPr lang="en-US" sz="4000"/>
                        <a:t>I</a:t>
                      </a:r>
                    </a:p>
                  </a:txBody>
                  <a:tcPr/>
                </a:tc>
                <a:tc>
                  <a:txBody>
                    <a:bodyPr/>
                    <a:lstStyle/>
                    <a:p>
                      <a:pPr algn="ctr"/>
                      <a:r>
                        <a:rPr lang="en-US" sz="4000"/>
                        <a:t>K</a:t>
                      </a:r>
                    </a:p>
                  </a:txBody>
                  <a:tcPr/>
                </a:tc>
                <a:extLst>
                  <a:ext uri="{0D108BD9-81ED-4DB2-BD59-A6C34878D82A}">
                    <a16:rowId xmlns:a16="http://schemas.microsoft.com/office/drawing/2014/main" val="3005434446"/>
                  </a:ext>
                </a:extLst>
              </a:tr>
              <a:tr h="370840">
                <a:tc>
                  <a:txBody>
                    <a:bodyPr/>
                    <a:lstStyle/>
                    <a:p>
                      <a:pPr algn="ctr"/>
                      <a:r>
                        <a:rPr lang="en-US" sz="4000"/>
                        <a:t>13</a:t>
                      </a:r>
                    </a:p>
                  </a:txBody>
                  <a:tcPr/>
                </a:tc>
                <a:tc>
                  <a:txBody>
                    <a:bodyPr/>
                    <a:lstStyle/>
                    <a:p>
                      <a:pPr algn="ctr"/>
                      <a:r>
                        <a:rPr lang="en-US" sz="4000"/>
                        <a:t>0</a:t>
                      </a:r>
                    </a:p>
                  </a:txBody>
                  <a:tcPr/>
                </a:tc>
                <a:tc>
                  <a:txBody>
                    <a:bodyPr/>
                    <a:lstStyle/>
                    <a:p>
                      <a:pPr algn="ctr"/>
                      <a:r>
                        <a:rPr lang="en-US" sz="4000"/>
                        <a:t>2</a:t>
                      </a:r>
                    </a:p>
                  </a:txBody>
                  <a:tcPr/>
                </a:tc>
                <a:tc>
                  <a:txBody>
                    <a:bodyPr/>
                    <a:lstStyle/>
                    <a:p>
                      <a:pPr algn="ctr"/>
                      <a:r>
                        <a:rPr lang="en-US" sz="4000"/>
                        <a:t>8</a:t>
                      </a:r>
                    </a:p>
                  </a:txBody>
                  <a:tcPr/>
                </a:tc>
                <a:tc>
                  <a:txBody>
                    <a:bodyPr/>
                    <a:lstStyle/>
                    <a:p>
                      <a:pPr algn="ctr"/>
                      <a:r>
                        <a:rPr lang="en-US" sz="4000"/>
                        <a:t>9</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092" y="2179924"/>
            <a:ext cx="8529060" cy="5147975"/>
          </a:xfrm>
          <a:prstGeom prst="rect">
            <a:avLst/>
          </a:prstGeom>
        </p:spPr>
      </p:pic>
    </p:spTree>
    <p:extLst>
      <p:ext uri="{BB962C8B-B14F-4D97-AF65-F5344CB8AC3E}">
        <p14:creationId xmlns:p14="http://schemas.microsoft.com/office/powerpoint/2010/main" val="46114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434887282"/>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32"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196976838"/>
                  </p:ext>
                </p:extLst>
              </p:nvPr>
            </p:nvGraphicFramePr>
            <p:xfrm>
              <a:off x="513556" y="2451100"/>
              <a:ext cx="16286217" cy="351237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24676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t>D</a:t>
                          </a:r>
                          <a:r>
                            <a:rPr lang="en-US" baseline="30000" dirty="0"/>
                            <a:t>5</a:t>
                          </a:r>
                          <a:r>
                            <a:rPr lang="en-US" dirty="0">
                              <a:sym typeface="Symbol" panose="05050102010706020507" pitchFamily="18" charset="2"/>
                            </a:rPr>
                            <a:t></a:t>
                          </a:r>
                          <a:r>
                            <a:rPr lang="en-US" dirty="0"/>
                            <a:t> F</a:t>
                          </a:r>
                          <a:r>
                            <a:rPr lang="en-US" baseline="30000" dirty="0"/>
                            <a:t>33</a:t>
                          </a:r>
                        </a:p>
                      </a:txBody>
                      <a:tcPr anchor="ctr"/>
                    </a:tc>
                    <a:tc>
                      <a:txBody>
                        <a:bodyPr/>
                        <a:lstStyle/>
                        <a:p>
                          <a:pPr algn="ctr">
                            <a:lnSpc>
                              <a:spcPct val="130000"/>
                            </a:lnSpc>
                          </a:pPr>
                          <a:r>
                            <a:rPr lang="en-US" dirty="0"/>
                            <a:t>D</a:t>
                          </a:r>
                          <a:r>
                            <a:rPr lang="en-US" baseline="30000" dirty="0"/>
                            <a:t>5</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196976838"/>
                  </p:ext>
                </p:extLst>
              </p:nvPr>
            </p:nvGraphicFramePr>
            <p:xfrm>
              <a:off x="513556" y="2451100"/>
              <a:ext cx="16286217" cy="35124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1584193">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13</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VN"/>
                        </a:p>
                      </a:txBody>
                      <a:tcPr>
                        <a:blipFill>
                          <a:blip r:embed="rId4"/>
                          <a:stretch>
                            <a:fillRect l="-927200" t="-94118" r="-2400" b="-376471"/>
                          </a:stretch>
                        </a:blipFill>
                      </a:tcPr>
                    </a:tc>
                    <a:extLst>
                      <a:ext uri="{0D108BD9-81ED-4DB2-BD59-A6C34878D82A}">
                        <a16:rowId xmlns:a16="http://schemas.microsoft.com/office/drawing/2014/main" val="1128438719"/>
                      </a:ext>
                    </a:extLst>
                  </a:tr>
                  <a:tr h="2266633">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D</a:t>
                          </a:r>
                        </a:p>
                        <a:p>
                          <a:pPr algn="ctr">
                            <a:lnSpc>
                              <a:spcPct val="130000"/>
                            </a:lnSpc>
                          </a:pPr>
                          <a:endParaRPr lang="en-US"/>
                        </a:p>
                        <a:p>
                          <a:pPr algn="ctr">
                            <a:lnSpc>
                              <a:spcPct val="130000"/>
                            </a:lnSpc>
                          </a:pPr>
                          <a:r>
                            <a:rPr lang="en-US"/>
                            <a:t>F</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g(D) = g(A) + cost(A,D)</a:t>
                          </a:r>
                        </a:p>
                        <a:p>
                          <a:pPr algn="l">
                            <a:lnSpc>
                              <a:spcPct val="130000"/>
                            </a:lnSpc>
                          </a:pPr>
                          <a:r>
                            <a:rPr lang="en-US"/>
                            <a:t>           = 0 + 3 = 3</a:t>
                          </a:r>
                        </a:p>
                        <a:p>
                          <a:pPr algn="l">
                            <a:lnSpc>
                              <a:spcPct val="130000"/>
                            </a:lnSpc>
                          </a:pPr>
                          <a:r>
                            <a:rPr lang="en-US"/>
                            <a:t>g(F) = g(A) + cost(A,F)</a:t>
                          </a:r>
                        </a:p>
                        <a:p>
                          <a:pPr algn="l">
                            <a:lnSpc>
                              <a:spcPct val="130000"/>
                            </a:lnSpc>
                          </a:pPr>
                          <a:r>
                            <a:rPr lang="en-US"/>
                            <a:t>          = 0 + 24 = 24</a:t>
                          </a:r>
                        </a:p>
                      </a:txBody>
                      <a:tcPr anchor="ctr"/>
                    </a:tc>
                    <a:tc>
                      <a:txBody>
                        <a:bodyPr/>
                        <a:lstStyle/>
                        <a:p>
                          <a:pPr algn="l">
                            <a:lnSpc>
                              <a:spcPct val="130000"/>
                            </a:lnSpc>
                          </a:pPr>
                          <a:r>
                            <a:rPr lang="en-US"/>
                            <a:t>f(D) = g(D) + h(D) </a:t>
                          </a:r>
                        </a:p>
                        <a:p>
                          <a:pPr algn="l">
                            <a:lnSpc>
                              <a:spcPct val="130000"/>
                            </a:lnSpc>
                          </a:pPr>
                          <a:r>
                            <a:rPr lang="en-US"/>
                            <a:t>         = 3 + 2 = 5</a:t>
                          </a:r>
                        </a:p>
                        <a:p>
                          <a:pPr algn="l">
                            <a:lnSpc>
                              <a:spcPct val="130000"/>
                            </a:lnSpc>
                          </a:pPr>
                          <a:r>
                            <a:rPr lang="en-US"/>
                            <a:t>f(F) = g(F) + h(F)</a:t>
                          </a:r>
                        </a:p>
                        <a:p>
                          <a:pPr algn="l">
                            <a:lnSpc>
                              <a:spcPct val="130000"/>
                            </a:lnSpc>
                          </a:pPr>
                          <a:r>
                            <a:rPr lang="en-US"/>
                            <a:t>         = 24 + 9 = 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t>D</a:t>
                          </a:r>
                          <a:r>
                            <a:rPr lang="en-US" baseline="30000" dirty="0"/>
                            <a:t>5</a:t>
                          </a:r>
                          <a:r>
                            <a:rPr lang="en-US" dirty="0">
                              <a:sym typeface="Symbol" panose="05050102010706020507" pitchFamily="18" charset="2"/>
                            </a:rPr>
                            <a:t></a:t>
                          </a:r>
                          <a:r>
                            <a:rPr lang="en-US" dirty="0"/>
                            <a:t> F</a:t>
                          </a:r>
                          <a:r>
                            <a:rPr lang="en-US" baseline="30000" dirty="0"/>
                            <a:t>33</a:t>
                          </a:r>
                        </a:p>
                      </a:txBody>
                      <a:tcPr anchor="ctr"/>
                    </a:tc>
                    <a:tc>
                      <a:txBody>
                        <a:bodyPr/>
                        <a:lstStyle/>
                        <a:p>
                          <a:pPr algn="ctr">
                            <a:lnSpc>
                              <a:spcPct val="130000"/>
                            </a:lnSpc>
                          </a:pPr>
                          <a:r>
                            <a:rPr lang="en-US" dirty="0"/>
                            <a:t>D</a:t>
                          </a:r>
                          <a:r>
                            <a:rPr lang="en-US" baseline="30000" dirty="0"/>
                            <a:t>5</a:t>
                          </a:r>
                          <a:r>
                            <a:rPr lang="en-US" dirty="0"/>
                            <a:t>, F</a:t>
                          </a:r>
                          <a:r>
                            <a:rPr lang="en-US" baseline="30000" dirty="0"/>
                            <a:t>33</a:t>
                          </a:r>
                        </a:p>
                      </a:txBody>
                      <a:tcPr anchor="ctr"/>
                    </a:tc>
                    <a:tc>
                      <a:txBody>
                        <a:bodyPr/>
                        <a:lstStyle/>
                        <a:p>
                          <a:endParaRPr lang="en-VN"/>
                        </a:p>
                      </a:txBody>
                      <a:tcPr anchor="ctr">
                        <a:blipFill>
                          <a:blip r:embed="rId4"/>
                          <a:stretch>
                            <a:fillRect l="-927200" t="-55307" r="-2400" b="-7263"/>
                          </a:stretch>
                        </a:blipFill>
                      </a:tcPr>
                    </a:tc>
                    <a:extLst>
                      <a:ext uri="{0D108BD9-81ED-4DB2-BD59-A6C34878D82A}">
                        <a16:rowId xmlns:a16="http://schemas.microsoft.com/office/drawing/2014/main" val="1747608033"/>
                      </a:ext>
                    </a:extLst>
                  </a:tr>
                </a:tbl>
              </a:graphicData>
            </a:graphic>
          </p:graphicFrame>
        </mc:Fallback>
      </mc:AlternateContent>
      <p:sp>
        <p:nvSpPr>
          <p:cNvPr id="8" name="TextBox 7">
            <a:extLst>
              <a:ext uri="{FF2B5EF4-FFF2-40B4-BE49-F238E27FC236}">
                <a16:creationId xmlns:a16="http://schemas.microsoft.com/office/drawing/2014/main" id="{03C29245-3F45-2CAB-1535-24BA6A18F987}"/>
              </a:ext>
            </a:extLst>
          </p:cNvPr>
          <p:cNvSpPr txBox="1"/>
          <p:nvPr/>
        </p:nvSpPr>
        <p:spPr>
          <a:xfrm>
            <a:off x="361156" y="6475246"/>
            <a:ext cx="7162800" cy="675634"/>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endParaRPr lang="vi-VN" sz="3200" spc="-5"/>
          </a:p>
        </p:txBody>
      </p:sp>
      <p:graphicFrame>
        <p:nvGraphicFramePr>
          <p:cNvPr id="9" name="Table 12">
            <a:extLst>
              <a:ext uri="{FF2B5EF4-FFF2-40B4-BE49-F238E27FC236}">
                <a16:creationId xmlns:a16="http://schemas.microsoft.com/office/drawing/2014/main" id="{3A9CC6E9-2677-7E19-0C29-D594CE4A097B}"/>
              </a:ext>
            </a:extLst>
          </p:cNvPr>
          <p:cNvGraphicFramePr>
            <a:graphicFrameLocks noGrp="1"/>
          </p:cNvGraphicFramePr>
          <p:nvPr>
            <p:extLst>
              <p:ext uri="{D42A27DB-BD31-4B8C-83A1-F6EECF244321}">
                <p14:modId xmlns:p14="http://schemas.microsoft.com/office/powerpoint/2010/main" val="113534683"/>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13831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0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305934332"/>
                  </p:ext>
                </p:extLst>
              </p:nvPr>
            </p:nvGraphicFramePr>
            <p:xfrm>
              <a:off x="513556" y="2451100"/>
              <a:ext cx="16762916" cy="286486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13391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2 </a:t>
                          </a:r>
                        </a:p>
                      </a:txBody>
                      <a:tcPr anchor="ctr"/>
                    </a:tc>
                    <a:tc>
                      <a:txBody>
                        <a:bodyPr/>
                        <a:lstStyle/>
                        <a:p>
                          <a:pPr algn="ctr">
                            <a:lnSpc>
                              <a:spcPct val="130000"/>
                            </a:lnSpc>
                          </a:pPr>
                          <a:r>
                            <a:rPr lang="en-US"/>
                            <a:t>D</a:t>
                          </a:r>
                        </a:p>
                        <a:p>
                          <a:pPr algn="ctr">
                            <a:lnSpc>
                              <a:spcPct val="130000"/>
                            </a:lnSpc>
                          </a:pPr>
                          <a:r>
                            <a:rPr lang="en-US"/>
                            <a:t>f(D)&lt;min</a:t>
                          </a:r>
                        </a:p>
                      </a:txBody>
                      <a:tcPr anchor="ctr"/>
                    </a:tc>
                    <a:tc>
                      <a:txBody>
                        <a:bodyPr/>
                        <a:lstStyle/>
                        <a:p>
                          <a:pPr algn="ctr">
                            <a:lnSpc>
                              <a:spcPct val="130000"/>
                            </a:lnSpc>
                          </a:pPr>
                          <a:r>
                            <a:rPr lang="en-US"/>
                            <a:t>E</a:t>
                          </a:r>
                        </a:p>
                        <a:p>
                          <a:pPr algn="ctr">
                            <a:lnSpc>
                              <a:spcPct val="130000"/>
                            </a:lnSpc>
                          </a:pPr>
                          <a:endParaRPr lang="en-US"/>
                        </a:p>
                        <a:p>
                          <a:pPr algn="ctr">
                            <a:lnSpc>
                              <a:spcPct val="130000"/>
                            </a:lnSpc>
                          </a:pPr>
                          <a:r>
                            <a:rPr lang="en-US"/>
                            <a:t>H</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g(E) = g(D) + cost(D,E)</a:t>
                          </a:r>
                        </a:p>
                        <a:p>
                          <a:pPr algn="l">
                            <a:lnSpc>
                              <a:spcPct val="130000"/>
                            </a:lnSpc>
                          </a:pPr>
                          <a:r>
                            <a:rPr lang="en-US"/>
                            <a:t>           = 3 + 4 = 7</a:t>
                          </a:r>
                        </a:p>
                        <a:p>
                          <a:pPr algn="l">
                            <a:lnSpc>
                              <a:spcPct val="130000"/>
                            </a:lnSpc>
                          </a:pPr>
                          <a:r>
                            <a:rPr lang="en-US"/>
                            <a:t>g(H) = g(D) + cost(D,H)</a:t>
                          </a:r>
                        </a:p>
                        <a:p>
                          <a:pPr algn="l">
                            <a:lnSpc>
                              <a:spcPct val="130000"/>
                            </a:lnSpc>
                          </a:pPr>
                          <a:r>
                            <a:rPr lang="en-US"/>
                            <a:t>          = 3 + 9 = 12</a:t>
                          </a:r>
                        </a:p>
                      </a:txBody>
                      <a:tcPr anchor="ctr"/>
                    </a:tc>
                    <a:tc>
                      <a:txBody>
                        <a:bodyPr/>
                        <a:lstStyle/>
                        <a:p>
                          <a:pPr algn="l">
                            <a:lnSpc>
                              <a:spcPct val="130000"/>
                            </a:lnSpc>
                          </a:pPr>
                          <a:r>
                            <a:rPr lang="en-US"/>
                            <a:t>f(E) = g(E) + h(E) </a:t>
                          </a:r>
                        </a:p>
                        <a:p>
                          <a:pPr algn="l">
                            <a:lnSpc>
                              <a:spcPct val="130000"/>
                            </a:lnSpc>
                          </a:pPr>
                          <a:r>
                            <a:rPr lang="en-US"/>
                            <a:t>         = 7 + 8 = 15</a:t>
                          </a:r>
                        </a:p>
                        <a:p>
                          <a:pPr algn="l">
                            <a:lnSpc>
                              <a:spcPct val="130000"/>
                            </a:lnSpc>
                          </a:pPr>
                          <a:r>
                            <a:rPr lang="en-US"/>
                            <a:t>f(H) = g(H) + h(H)</a:t>
                          </a:r>
                        </a:p>
                        <a:p>
                          <a:pPr algn="l">
                            <a:lnSpc>
                              <a:spcPct val="130000"/>
                            </a:lnSpc>
                          </a:pPr>
                          <a:r>
                            <a:rPr lang="en-US"/>
                            <a:t>         = 12 + 7 = 19</a:t>
                          </a:r>
                        </a:p>
                      </a:txBody>
                      <a:tcPr anchor="ctr"/>
                    </a:tc>
                    <a:tc>
                      <a:txBody>
                        <a:bodyPr/>
                        <a:lstStyle/>
                        <a:p>
                          <a:pPr algn="ctr">
                            <a:lnSpc>
                              <a:spcPct val="130000"/>
                            </a:lnSpc>
                          </a:pPr>
                          <a:r>
                            <a:rPr lang="en-US">
                              <a:sym typeface="Symbol" panose="05050102010706020507" pitchFamily="18" charset="2"/>
                            </a:rPr>
                            <a:t>E</a:t>
                          </a:r>
                          <a:r>
                            <a:rPr lang="en-US" baseline="30000">
                              <a:sym typeface="Symbol" panose="05050102010706020507" pitchFamily="18" charset="2"/>
                            </a:rPr>
                            <a:t>15</a:t>
                          </a:r>
                          <a:r>
                            <a:rPr lang="en-US">
                              <a:sym typeface="Symbol" panose="05050102010706020507" pitchFamily="18" charset="2"/>
                            </a:rPr>
                            <a:t></a:t>
                          </a:r>
                        </a:p>
                        <a:p>
                          <a:pPr algn="ctr">
                            <a:lnSpc>
                              <a:spcPct val="130000"/>
                            </a:lnSpc>
                          </a:pPr>
                          <a:r>
                            <a:rPr lang="en-US">
                              <a:sym typeface="Symbol" panose="05050102010706020507" pitchFamily="18" charset="2"/>
                            </a:rPr>
                            <a:t>H</a:t>
                          </a:r>
                          <a:r>
                            <a:rPr lang="en-US" baseline="30000">
                              <a:sym typeface="Symbol" panose="05050102010706020507" pitchFamily="18" charset="2"/>
                            </a:rPr>
                            <a:t>19</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E</a:t>
                          </a:r>
                          <a:r>
                            <a:rPr lang="en-US" baseline="30000">
                              <a:sym typeface="Symbol" panose="05050102010706020507" pitchFamily="18" charset="2"/>
                            </a:rPr>
                            <a:t>15</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58462" t="-26542" r="-1538" b="-697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A81AB122-69D6-13F6-DA58-74900919B433}"/>
              </a:ext>
            </a:extLst>
          </p:cNvPr>
          <p:cNvSpPr txBox="1"/>
          <p:nvPr/>
        </p:nvSpPr>
        <p:spPr>
          <a:xfrm>
            <a:off x="513556" y="6032500"/>
            <a:ext cx="6249690" cy="1315809"/>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endParaRPr lang="vi-VN" sz="3200" spc="-5"/>
          </a:p>
        </p:txBody>
      </p:sp>
      <p:graphicFrame>
        <p:nvGraphicFramePr>
          <p:cNvPr id="10" name="Table 12">
            <a:extLst>
              <a:ext uri="{FF2B5EF4-FFF2-40B4-BE49-F238E27FC236}">
                <a16:creationId xmlns:a16="http://schemas.microsoft.com/office/drawing/2014/main" id="{53EE90FB-366A-E377-C6DF-C7DD3428FA6D}"/>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9528E605-E7CC-8AF1-C434-2E674E018E3E}"/>
              </a:ext>
            </a:extLst>
          </p:cNvPr>
          <p:cNvGraphicFramePr>
            <a:graphicFrameLocks noGrp="1"/>
          </p:cNvGraphicFramePr>
          <p:nvPr>
            <p:extLst>
              <p:ext uri="{D42A27DB-BD31-4B8C-83A1-F6EECF244321}">
                <p14:modId xmlns:p14="http://schemas.microsoft.com/office/powerpoint/2010/main" val="3483549418"/>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337530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2443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839656976"/>
                  </p:ext>
                </p:extLst>
              </p:nvPr>
            </p:nvGraphicFramePr>
            <p:xfrm>
              <a:off x="513556" y="2451100"/>
              <a:ext cx="17313778" cy="397706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dirty="0"/>
                            <a:t>f(I) = g(I) + h(I) </a:t>
                          </a:r>
                        </a:p>
                        <a:p>
                          <a:pPr algn="l">
                            <a:lnSpc>
                              <a:spcPct val="130000"/>
                            </a:lnSpc>
                          </a:pPr>
                          <a:r>
                            <a:rPr lang="en-US" dirty="0"/>
                            <a:t>         = 13 + 6 = 19</a:t>
                          </a:r>
                        </a:p>
                        <a:p>
                          <a:pPr algn="l">
                            <a:lnSpc>
                              <a:spcPct val="130000"/>
                            </a:lnSpc>
                          </a:pPr>
                          <a:r>
                            <a:rPr lang="en-US" dirty="0"/>
                            <a:t>f(K) = g(K) + h(K)</a:t>
                          </a:r>
                        </a:p>
                        <a:p>
                          <a:pPr algn="l">
                            <a:lnSpc>
                              <a:spcPct val="130000"/>
                            </a:lnSpc>
                          </a:pPr>
                          <a:r>
                            <a:rPr lang="en-US" dirty="0"/>
                            <a:t>         = 14 + 4 = 18</a:t>
                          </a:r>
                        </a:p>
                        <a:p>
                          <a:pPr algn="l">
                            <a:lnSpc>
                              <a:spcPct val="130000"/>
                            </a:lnSpc>
                          </a:pPr>
                          <a:r>
                            <a:rPr lang="en-US" dirty="0"/>
                            <a:t>f(A) = g(A) + h(A)</a:t>
                          </a:r>
                        </a:p>
                        <a:p>
                          <a:pPr algn="l">
                            <a:lnSpc>
                              <a:spcPct val="130000"/>
                            </a:lnSpc>
                          </a:pPr>
                          <a:r>
                            <a:rPr lang="en-US" dirty="0"/>
                            <a:t>         = 14 + 13 = 27</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18</a:t>
                          </a:r>
                          <a:r>
                            <a:rPr lang="en-US" baseline="0" dirty="0">
                              <a:sym typeface="Symbol" panose="05050102010706020507" pitchFamily="18" charset="2"/>
                            </a:rPr>
                            <a:t>, </a:t>
                          </a:r>
                          <a:r>
                            <a:rPr lang="en-US" dirty="0">
                              <a:sym typeface="Symbol" panose="05050102010706020507" pitchFamily="18" charset="2"/>
                            </a:rPr>
                            <a:t>I</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27</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839656976"/>
                  </p:ext>
                </p:extLst>
              </p:nvPr>
            </p:nvGraphicFramePr>
            <p:xfrm>
              <a:off x="513556" y="2451100"/>
              <a:ext cx="17313778" cy="3977133"/>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68478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3378899">
                    <a:tc>
                      <a:txBody>
                        <a:bodyPr/>
                        <a:lstStyle/>
                        <a:p>
                          <a:pPr algn="ctr">
                            <a:lnSpc>
                              <a:spcPct val="130000"/>
                            </a:lnSpc>
                          </a:pPr>
                          <a:r>
                            <a:rPr lang="en-US"/>
                            <a:t>3 </a:t>
                          </a:r>
                        </a:p>
                      </a:txBody>
                      <a:tcPr anchor="ctr"/>
                    </a:tc>
                    <a:tc>
                      <a:txBody>
                        <a:bodyPr/>
                        <a:lstStyle/>
                        <a:p>
                          <a:pPr algn="ctr">
                            <a:lnSpc>
                              <a:spcPct val="130000"/>
                            </a:lnSpc>
                          </a:pPr>
                          <a:r>
                            <a:rPr lang="en-US"/>
                            <a:t>E</a:t>
                          </a:r>
                        </a:p>
                        <a:p>
                          <a:pPr algn="ctr">
                            <a:lnSpc>
                              <a:spcPct val="130000"/>
                            </a:lnSpc>
                          </a:pPr>
                          <a:r>
                            <a:rPr lang="en-US"/>
                            <a:t>f(E)&lt;min</a:t>
                          </a:r>
                        </a:p>
                      </a:txBody>
                      <a:tcPr anchor="ctr"/>
                    </a:tc>
                    <a:tc>
                      <a:txBody>
                        <a:bodyPr/>
                        <a:lstStyle/>
                        <a:p>
                          <a:pPr algn="ctr">
                            <a:lnSpc>
                              <a:spcPct val="130000"/>
                            </a:lnSpc>
                          </a:pPr>
                          <a:r>
                            <a:rPr lang="en-US"/>
                            <a:t>I</a:t>
                          </a:r>
                        </a:p>
                        <a:p>
                          <a:pPr algn="ctr">
                            <a:lnSpc>
                              <a:spcPct val="130000"/>
                            </a:lnSpc>
                          </a:pPr>
                          <a:endParaRPr lang="en-US"/>
                        </a:p>
                        <a:p>
                          <a:pPr algn="ctr">
                            <a:lnSpc>
                              <a:spcPct val="130000"/>
                            </a:lnSpc>
                          </a:pPr>
                          <a:r>
                            <a:rPr lang="en-US"/>
                            <a:t>K</a:t>
                          </a:r>
                        </a:p>
                        <a:p>
                          <a:pPr algn="ctr">
                            <a:lnSpc>
                              <a:spcPct val="130000"/>
                            </a:lnSpc>
                          </a:pPr>
                          <a:endParaRPr lang="en-US"/>
                        </a:p>
                        <a:p>
                          <a:pPr algn="ctr">
                            <a:lnSpc>
                              <a:spcPct val="130000"/>
                            </a:lnSpc>
                          </a:pPr>
                          <a:r>
                            <a:rPr lang="en-US"/>
                            <a:t>A</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g(I) = g(E) + cost(E,I)</a:t>
                          </a:r>
                        </a:p>
                        <a:p>
                          <a:pPr algn="l">
                            <a:lnSpc>
                              <a:spcPct val="130000"/>
                            </a:lnSpc>
                          </a:pPr>
                          <a:r>
                            <a:rPr lang="en-US"/>
                            <a:t>           = 7 + 6 = 13</a:t>
                          </a:r>
                        </a:p>
                        <a:p>
                          <a:pPr algn="l">
                            <a:lnSpc>
                              <a:spcPct val="130000"/>
                            </a:lnSpc>
                          </a:pPr>
                          <a:r>
                            <a:rPr lang="en-US"/>
                            <a:t>g(K) = g(E) + cost(E,K)</a:t>
                          </a:r>
                        </a:p>
                        <a:p>
                          <a:pPr algn="l">
                            <a:lnSpc>
                              <a:spcPct val="130000"/>
                            </a:lnSpc>
                          </a:pPr>
                          <a:r>
                            <a:rPr lang="en-US"/>
                            <a:t>          = 7 + 7 = 14</a:t>
                          </a:r>
                        </a:p>
                        <a:p>
                          <a:pPr algn="l">
                            <a:lnSpc>
                              <a:spcPct val="130000"/>
                            </a:lnSpc>
                          </a:pPr>
                          <a:r>
                            <a:rPr lang="en-US"/>
                            <a:t>g(A) = g(E) + cost(E,A)</a:t>
                          </a:r>
                        </a:p>
                        <a:p>
                          <a:pPr algn="l">
                            <a:lnSpc>
                              <a:spcPct val="130000"/>
                            </a:lnSpc>
                          </a:pPr>
                          <a:r>
                            <a:rPr lang="en-US"/>
                            <a:t>          = 7 + 7 = 14</a:t>
                          </a:r>
                        </a:p>
                      </a:txBody>
                      <a:tcPr anchor="ctr"/>
                    </a:tc>
                    <a:tc>
                      <a:txBody>
                        <a:bodyPr/>
                        <a:lstStyle/>
                        <a:p>
                          <a:pPr algn="l">
                            <a:lnSpc>
                              <a:spcPct val="130000"/>
                            </a:lnSpc>
                          </a:pPr>
                          <a:r>
                            <a:rPr lang="en-US" dirty="0"/>
                            <a:t>f(I) = g(I) + h(I) </a:t>
                          </a:r>
                        </a:p>
                        <a:p>
                          <a:pPr algn="l">
                            <a:lnSpc>
                              <a:spcPct val="130000"/>
                            </a:lnSpc>
                          </a:pPr>
                          <a:r>
                            <a:rPr lang="en-US" dirty="0"/>
                            <a:t>         = 13 + 6 = 19</a:t>
                          </a:r>
                        </a:p>
                        <a:p>
                          <a:pPr algn="l">
                            <a:lnSpc>
                              <a:spcPct val="130000"/>
                            </a:lnSpc>
                          </a:pPr>
                          <a:r>
                            <a:rPr lang="en-US" dirty="0"/>
                            <a:t>f(K) = g(K) + h(K)</a:t>
                          </a:r>
                        </a:p>
                        <a:p>
                          <a:pPr algn="l">
                            <a:lnSpc>
                              <a:spcPct val="130000"/>
                            </a:lnSpc>
                          </a:pPr>
                          <a:r>
                            <a:rPr lang="en-US" dirty="0"/>
                            <a:t>         = 14 + 4 = 18</a:t>
                          </a:r>
                        </a:p>
                        <a:p>
                          <a:pPr algn="l">
                            <a:lnSpc>
                              <a:spcPct val="130000"/>
                            </a:lnSpc>
                          </a:pPr>
                          <a:r>
                            <a:rPr lang="en-US" dirty="0"/>
                            <a:t>f(A) = g(A) + h(A)</a:t>
                          </a:r>
                        </a:p>
                        <a:p>
                          <a:pPr algn="l">
                            <a:lnSpc>
                              <a:spcPct val="130000"/>
                            </a:lnSpc>
                          </a:pPr>
                          <a:r>
                            <a:rPr lang="en-US" dirty="0"/>
                            <a:t>         = 14 + 13 = 27</a:t>
                          </a:r>
                        </a:p>
                      </a:txBody>
                      <a:tcPr anchor="ctr"/>
                    </a:tc>
                    <a:tc>
                      <a:txBody>
                        <a:bodyPr/>
                        <a:lstStyle/>
                        <a:p>
                          <a:pPr algn="ctr">
                            <a:lnSpc>
                              <a:spcPct val="130000"/>
                            </a:lnSpc>
                          </a:pPr>
                          <a:r>
                            <a:rPr lang="en-US">
                              <a:sym typeface="Symbol" panose="05050102010706020507" pitchFamily="18" charset="2"/>
                            </a:rPr>
                            <a:t>K</a:t>
                          </a:r>
                          <a:r>
                            <a:rPr lang="en-US" baseline="30000">
                              <a:sym typeface="Symbol" panose="05050102010706020507" pitchFamily="18" charset="2"/>
                            </a:rPr>
                            <a:t>18</a:t>
                          </a:r>
                          <a:r>
                            <a:rPr lang="en-US">
                              <a:sym typeface="Symbol" panose="05050102010706020507" pitchFamily="18" charset="2"/>
                            </a:rPr>
                            <a:t></a:t>
                          </a:r>
                        </a:p>
                        <a:p>
                          <a:pPr algn="ctr">
                            <a:lnSpc>
                              <a:spcPct val="130000"/>
                            </a:lnSpc>
                          </a:pPr>
                          <a:r>
                            <a:rPr lang="en-US">
                              <a:sym typeface="Symbol" panose="05050102010706020507" pitchFamily="18" charset="2"/>
                            </a:rPr>
                            <a:t>I</a:t>
                          </a:r>
                          <a:r>
                            <a:rPr lang="en-US" baseline="30000">
                              <a:sym typeface="Symbol" panose="05050102010706020507" pitchFamily="18" charset="2"/>
                            </a:rPr>
                            <a:t>19</a:t>
                          </a:r>
                          <a:r>
                            <a:rPr lang="en-US">
                              <a:sym typeface="Symbol" panose="05050102010706020507" pitchFamily="18" charset="2"/>
                            </a:rPr>
                            <a:t></a:t>
                          </a:r>
                        </a:p>
                        <a:p>
                          <a:pPr algn="ctr">
                            <a:lnSpc>
                              <a:spcPct val="130000"/>
                            </a:lnSpc>
                          </a:pPr>
                          <a:r>
                            <a:rPr lang="en-US">
                              <a:sym typeface="Symbol" panose="05050102010706020507" pitchFamily="18" charset="2"/>
                            </a:rPr>
                            <a:t>A</a:t>
                          </a:r>
                          <a:r>
                            <a:rPr lang="en-US" baseline="30000">
                              <a:sym typeface="Symbol" panose="05050102010706020507" pitchFamily="18" charset="2"/>
                            </a:rPr>
                            <a:t>26</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18</a:t>
                          </a:r>
                          <a:r>
                            <a:rPr lang="en-US" baseline="0" dirty="0">
                              <a:sym typeface="Symbol" panose="05050102010706020507" pitchFamily="18" charset="2"/>
                            </a:rPr>
                            <a:t>, </a:t>
                          </a:r>
                          <a:r>
                            <a:rPr lang="en-US" dirty="0">
                              <a:sym typeface="Symbol" panose="05050102010706020507" pitchFamily="18" charset="2"/>
                            </a:rPr>
                            <a:t>I</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27</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2000" t="-17978" r="-1600" b="-4869"/>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90E5AEB6-EFEF-010D-418C-1B6D3390844C}"/>
              </a:ext>
            </a:extLst>
          </p:cNvPr>
          <p:cNvSpPr txBox="1"/>
          <p:nvPr/>
        </p:nvSpPr>
        <p:spPr>
          <a:xfrm>
            <a:off x="548141" y="6539872"/>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D932C4A1-9374-3B42-44E6-4A98C89649A3}"/>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D040857C-630A-AD75-F677-68CAAAF7B161}"/>
              </a:ext>
            </a:extLst>
          </p:cNvPr>
          <p:cNvGraphicFramePr>
            <a:graphicFrameLocks noGrp="1"/>
          </p:cNvGraphicFramePr>
          <p:nvPr>
            <p:extLst>
              <p:ext uri="{D42A27DB-BD31-4B8C-83A1-F6EECF244321}">
                <p14:modId xmlns:p14="http://schemas.microsoft.com/office/powerpoint/2010/main" val="1837614353"/>
              </p:ext>
            </p:extLst>
          </p:nvPr>
        </p:nvGraphicFramePr>
        <p:xfrm>
          <a:off x="12058109" y="6923504"/>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27233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537"/>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030561596"/>
                  </p:ext>
                </p:extLst>
              </p:nvPr>
            </p:nvGraphicFramePr>
            <p:xfrm>
              <a:off x="513556" y="2451100"/>
              <a:ext cx="17383628" cy="175260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4 </a:t>
                          </a:r>
                        </a:p>
                      </a:txBody>
                      <a:tcPr anchor="ctr"/>
                    </a:tc>
                    <a:tc>
                      <a:txBody>
                        <a:bodyPr/>
                        <a:lstStyle/>
                        <a:p>
                          <a:pPr algn="ctr">
                            <a:lnSpc>
                              <a:spcPct val="130000"/>
                            </a:lnSpc>
                          </a:pPr>
                          <a:r>
                            <a:rPr lang="en-US"/>
                            <a:t>K</a:t>
                          </a:r>
                        </a:p>
                        <a:p>
                          <a:pPr algn="ctr">
                            <a:lnSpc>
                              <a:spcPct val="130000"/>
                            </a:lnSpc>
                          </a:pPr>
                          <a:r>
                            <a:rPr lang="en-US"/>
                            <a:t>f(K)&lt;min</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g(K) + cost(K,B)</a:t>
                          </a:r>
                        </a:p>
                        <a:p>
                          <a:pPr algn="l">
                            <a:lnSpc>
                              <a:spcPct val="130000"/>
                            </a:lnSpc>
                          </a:pPr>
                          <a:r>
                            <a:rPr lang="en-US"/>
                            <a:t>           = 14 + 6 = 20</a:t>
                          </a:r>
                        </a:p>
                      </a:txBody>
                      <a:tcPr anchor="ctr"/>
                    </a:tc>
                    <a:tc>
                      <a:txBody>
                        <a:bodyPr/>
                        <a:lstStyle/>
                        <a:p>
                          <a:pPr algn="l">
                            <a:lnSpc>
                              <a:spcPct val="130000"/>
                            </a:lnSpc>
                          </a:pPr>
                          <a:r>
                            <a:rPr lang="en-US"/>
                            <a:t>f(B) = g(B) + h(B) </a:t>
                          </a:r>
                        </a:p>
                        <a:p>
                          <a:pPr algn="l">
                            <a:lnSpc>
                              <a:spcPct val="130000"/>
                            </a:lnSpc>
                          </a:pPr>
                          <a:r>
                            <a:rPr lang="en-US"/>
                            <a:t>         = 20 + 0 = 20</a:t>
                          </a:r>
                        </a:p>
                      </a:txBody>
                      <a:tcPr anchor="ctr"/>
                    </a:tc>
                    <a:tc>
                      <a:txBody>
                        <a:bodyPr/>
                        <a:lstStyle/>
                        <a:p>
                          <a:pPr algn="ctr">
                            <a:lnSpc>
                              <a:spcPct val="130000"/>
                            </a:lnSpc>
                          </a:pPr>
                          <a:r>
                            <a:rPr lang="en-US">
                              <a:sym typeface="Symbol" panose="05050102010706020507" pitchFamily="18" charset="2"/>
                            </a:rPr>
                            <a:t>B</a:t>
                          </a:r>
                          <a:r>
                            <a:rPr lang="en-US" baseline="30000">
                              <a:sym typeface="Symbol" panose="05050102010706020507" pitchFamily="18" charset="2"/>
                            </a:rPr>
                            <a:t>20</a:t>
                          </a: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B</a:t>
                          </a:r>
                          <a:r>
                            <a:rPr lang="en-US" baseline="30000">
                              <a:sym typeface="Symbol" panose="05050102010706020507" pitchFamily="18" charset="2"/>
                            </a:rPr>
                            <a:t>20</a:t>
                          </a:r>
                          <a:r>
                            <a:rPr lang="en-US" baseline="0">
                              <a:sym typeface="Symbol" panose="05050102010706020507" pitchFamily="18" charset="2"/>
                            </a:rPr>
                            <a:t>, </a:t>
                          </a: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26</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US"/>
                        </a:p>
                      </a:txBody>
                      <a:tcPr anchor="ctr">
                        <a:blipFill>
                          <a:blip r:embed="rId4"/>
                          <a:stretch>
                            <a:fillRect l="-997308" t="-52105" r="-1923" b="-14211"/>
                          </a:stretch>
                        </a:blipFill>
                      </a:tcPr>
                    </a:tc>
                    <a:extLst>
                      <a:ext uri="{0D108BD9-81ED-4DB2-BD59-A6C34878D82A}">
                        <a16:rowId xmlns:a16="http://schemas.microsoft.com/office/drawing/2014/main" val="1747608033"/>
                      </a:ext>
                    </a:extLst>
                  </a:tr>
                </a:tbl>
              </a:graphicData>
            </a:graphic>
          </p:graphicFrame>
        </mc:Fallback>
      </mc:AlternateContent>
      <p:sp>
        <p:nvSpPr>
          <p:cNvPr id="9" name="TextBox 8">
            <a:extLst>
              <a:ext uri="{FF2B5EF4-FFF2-40B4-BE49-F238E27FC236}">
                <a16:creationId xmlns:a16="http://schemas.microsoft.com/office/drawing/2014/main" id="{CA9AFAAB-392C-8607-BC4C-289B8E588CE0}"/>
              </a:ext>
            </a:extLst>
          </p:cNvPr>
          <p:cNvSpPr txBox="1"/>
          <p:nvPr/>
        </p:nvSpPr>
        <p:spPr>
          <a:xfrm>
            <a:off x="513556" y="4880820"/>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0" name="Table 12">
            <a:extLst>
              <a:ext uri="{FF2B5EF4-FFF2-40B4-BE49-F238E27FC236}">
                <a16:creationId xmlns:a16="http://schemas.microsoft.com/office/drawing/2014/main" id="{EA27F865-5695-79D6-C865-2783CE406AF5}"/>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1" name="Table 12">
            <a:extLst>
              <a:ext uri="{FF2B5EF4-FFF2-40B4-BE49-F238E27FC236}">
                <a16:creationId xmlns:a16="http://schemas.microsoft.com/office/drawing/2014/main" id="{7D0093AE-C32C-79D8-82F1-FC8F25B51D0B}"/>
              </a:ext>
            </a:extLst>
          </p:cNvPr>
          <p:cNvGraphicFramePr>
            <a:graphicFrameLocks noGrp="1"/>
          </p:cNvGraphicFramePr>
          <p:nvPr>
            <p:extLst>
              <p:ext uri="{D42A27DB-BD31-4B8C-83A1-F6EECF244321}">
                <p14:modId xmlns:p14="http://schemas.microsoft.com/office/powerpoint/2010/main" val="553477717"/>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1526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877" y="2395438"/>
            <a:ext cx="7016437" cy="5770662"/>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2204181436"/>
                  </p:ext>
                </p:extLst>
              </p:nvPr>
            </p:nvGraphicFramePr>
            <p:xfrm>
              <a:off x="757565" y="2161287"/>
              <a:ext cx="10549666" cy="4900446"/>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736460">
                      <a:extLst>
                        <a:ext uri="{9D8B030D-6E8A-4147-A177-3AD203B41FA5}">
                          <a16:colId xmlns:a16="http://schemas.microsoft.com/office/drawing/2014/main" val="400002656"/>
                        </a:ext>
                      </a:extLst>
                    </a:gridCol>
                    <a:gridCol w="1686045">
                      <a:extLst>
                        <a:ext uri="{9D8B030D-6E8A-4147-A177-3AD203B41FA5}">
                          <a16:colId xmlns:a16="http://schemas.microsoft.com/office/drawing/2014/main" val="2332802750"/>
                        </a:ext>
                      </a:extLst>
                    </a:gridCol>
                    <a:gridCol w="2264093">
                      <a:extLst>
                        <a:ext uri="{9D8B030D-6E8A-4147-A177-3AD203B41FA5}">
                          <a16:colId xmlns:a16="http://schemas.microsoft.com/office/drawing/2014/main" val="4038638008"/>
                        </a:ext>
                      </a:extLst>
                    </a:gridCol>
                    <a:gridCol w="1527493">
                      <a:extLst>
                        <a:ext uri="{9D8B030D-6E8A-4147-A177-3AD203B41FA5}">
                          <a16:colId xmlns:a16="http://schemas.microsoft.com/office/drawing/2014/main" val="1301903536"/>
                        </a:ext>
                      </a:extLst>
                    </a:gridCol>
                    <a:gridCol w="3174795">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32438" t="-9701" r="-960" b="-5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{C,D,E}</a:t>
                          </a:r>
                        </a:p>
                      </a:txBody>
                      <a:tcPr/>
                    </a:tc>
                    <a:tc>
                      <a:txBody>
                        <a:bodyPr/>
                        <a:lstStyle/>
                        <a:p>
                          <a:r>
                            <a:rPr lang="en-US"/>
                            <a:t>{D,E,C}</a:t>
                          </a:r>
                        </a:p>
                      </a:txBody>
                      <a:tcPr/>
                    </a:tc>
                    <a:tc>
                      <a:txBody>
                        <a:bodyPr/>
                        <a:lstStyle/>
                        <a:p>
                          <a:r>
                            <a:rPr lang="en-US"/>
                            <a:t>{A}</a:t>
                          </a:r>
                        </a:p>
                      </a:txBody>
                      <a:tcPr/>
                    </a:tc>
                    <a:tc>
                      <a:txBody>
                        <a:bodyPr/>
                        <a:lstStyle/>
                        <a:p>
                          <a:endParaRPr lang="en-US"/>
                        </a:p>
                      </a:txBody>
                      <a:tcPr>
                        <a:blipFill>
                          <a:blip r:embed="rId4"/>
                          <a:stretch>
                            <a:fillRect l="-232438" t="-208148" r="-960" b="-29925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t>D</a:t>
                          </a:r>
                        </a:p>
                      </a:txBody>
                      <a:tcPr/>
                    </a:tc>
                    <a:tc>
                      <a:txBody>
                        <a:bodyPr/>
                        <a:lstStyle/>
                        <a:p>
                          <a:r>
                            <a:rPr lang="en-US"/>
                            <a:t>{F,I}</a:t>
                          </a:r>
                        </a:p>
                      </a:txBody>
                      <a:tcPr/>
                    </a:tc>
                    <a:tc>
                      <a:txBody>
                        <a:bodyPr/>
                        <a:lstStyle/>
                        <a:p>
                          <a:r>
                            <a:rPr lang="en-US"/>
                            <a:t>{E,I,F,C}</a:t>
                          </a:r>
                        </a:p>
                      </a:txBody>
                      <a:tcPr/>
                    </a:tc>
                    <a:tc>
                      <a:txBody>
                        <a:bodyPr/>
                        <a:lstStyle/>
                        <a:p>
                          <a:r>
                            <a:rPr lang="en-US"/>
                            <a:t>{A,D}</a:t>
                          </a:r>
                        </a:p>
                      </a:txBody>
                      <a:tcPr/>
                    </a:tc>
                    <a:tc>
                      <a:txBody>
                        <a:bodyPr/>
                        <a:lstStyle/>
                        <a:p>
                          <a:endParaRPr lang="en-US"/>
                        </a:p>
                      </a:txBody>
                      <a:tcPr>
                        <a:blipFill>
                          <a:blip r:embed="rId4"/>
                          <a:stretch>
                            <a:fillRect l="-232438" t="-310448" r="-960" b="-201493"/>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highlight>
                                <a:srgbClr val="FFFF00"/>
                              </a:highlight>
                            </a:rPr>
                            <a:t>E</a:t>
                          </a:r>
                        </a:p>
                      </a:txBody>
                      <a:tcPr/>
                    </a:tc>
                    <a:tc>
                      <a:txBody>
                        <a:bodyPr/>
                        <a:lstStyle/>
                        <a:p>
                          <a:r>
                            <a:rPr lang="en-US"/>
                            <a:t>{K,G}</a:t>
                          </a:r>
                        </a:p>
                      </a:txBody>
                      <a:tcPr/>
                    </a:tc>
                    <a:tc>
                      <a:txBody>
                        <a:bodyPr/>
                        <a:lstStyle/>
                        <a:p>
                          <a:r>
                            <a:rPr lang="en-US"/>
                            <a:t>{G,I,F,K,C}</a:t>
                          </a:r>
                        </a:p>
                      </a:txBody>
                      <a:tcPr/>
                    </a:tc>
                    <a:tc>
                      <a:txBody>
                        <a:bodyPr/>
                        <a:lstStyle/>
                        <a:p>
                          <a:r>
                            <a:rPr lang="en-US"/>
                            <a:t>{A,D,E}</a:t>
                          </a:r>
                        </a:p>
                      </a:txBody>
                      <a:tcPr/>
                    </a:tc>
                    <a:tc>
                      <a:txBody>
                        <a:bodyPr/>
                        <a:lstStyle/>
                        <a:p>
                          <a:endParaRPr lang="en-US"/>
                        </a:p>
                      </a:txBody>
                      <a:tcPr>
                        <a:blipFill>
                          <a:blip r:embed="rId4"/>
                          <a:stretch>
                            <a:fillRect l="-232438" t="-410448" r="-960" b="-1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G</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3076133"/>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G</a:t>
            </a:r>
            <a:endParaRPr lang="vi-VN" sz="4400" spc="-5">
              <a:solidFill>
                <a:schemeClr val="bg1"/>
              </a:solidFill>
              <a:cs typeface="Source Sans Pro Light"/>
            </a:endParaRPr>
          </a:p>
        </p:txBody>
      </p:sp>
    </p:spTree>
    <p:extLst>
      <p:ext uri="{BB962C8B-B14F-4D97-AF65-F5344CB8AC3E}">
        <p14:creationId xmlns:p14="http://schemas.microsoft.com/office/powerpoint/2010/main" val="244030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011640811"/>
                  </p:ext>
                </p:extLst>
              </p:nvPr>
            </p:nvGraphicFramePr>
            <p:xfrm>
              <a:off x="513556" y="2451100"/>
              <a:ext cx="17383628" cy="462464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=20&lt;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dirty="0"/>
                            <a:t>f(B) = g(B) + h(B)</a:t>
                          </a:r>
                        </a:p>
                        <a:p>
                          <a:pPr algn="l">
                            <a:lnSpc>
                              <a:spcPct val="130000"/>
                            </a:lnSpc>
                          </a:pPr>
                          <a:r>
                            <a:rPr lang="en-US" dirty="0"/>
                            <a:t>         = 16 + 0 = 16</a:t>
                          </a:r>
                        </a:p>
                        <a:p>
                          <a:pPr algn="l">
                            <a:lnSpc>
                              <a:spcPct val="130000"/>
                            </a:lnSpc>
                          </a:pPr>
                          <a:r>
                            <a:rPr lang="en-US" dirty="0"/>
                            <a:t>f(F) = g(F) + h(F)</a:t>
                          </a:r>
                        </a:p>
                        <a:p>
                          <a:pPr algn="l">
                            <a:lnSpc>
                              <a:spcPct val="130000"/>
                            </a:lnSpc>
                          </a:pPr>
                          <a:r>
                            <a:rPr lang="en-US" dirty="0"/>
                            <a:t>         = 17 + 19 = 36</a:t>
                          </a:r>
                        </a:p>
                        <a:p>
                          <a:pPr algn="l">
                            <a:lnSpc>
                              <a:spcPct val="130000"/>
                            </a:lnSpc>
                          </a:pPr>
                          <a:r>
                            <a:rPr lang="en-US" dirty="0"/>
                            <a:t>f(K) = g(K) + h(K)</a:t>
                          </a:r>
                        </a:p>
                        <a:p>
                          <a:pPr algn="l">
                            <a:lnSpc>
                              <a:spcPct val="130000"/>
                            </a:lnSpc>
                          </a:pPr>
                          <a:r>
                            <a:rPr lang="en-US" dirty="0"/>
                            <a:t>         = 23 + 4 = 27</a:t>
                          </a:r>
                        </a:p>
                      </a:txBody>
                      <a:tcPr anchor="ctr"/>
                    </a:tc>
                    <a:tc>
                      <a:txBody>
                        <a:bodyPr/>
                        <a:lstStyle/>
                        <a:p>
                          <a:pPr algn="ctr">
                            <a:lnSpc>
                              <a:spcPct val="130000"/>
                            </a:lnSpc>
                          </a:pPr>
                          <a:r>
                            <a:rPr lang="en-US" dirty="0">
                              <a:sym typeface="Symbol" panose="05050102010706020507" pitchFamily="18" charset="2"/>
                            </a:rPr>
                            <a:t>B</a:t>
                          </a:r>
                          <a:r>
                            <a:rPr lang="en-US" baseline="30000" dirty="0">
                              <a:sym typeface="Symbol" panose="05050102010706020507" pitchFamily="18" charset="2"/>
                            </a:rPr>
                            <a:t>16</a:t>
                          </a:r>
                          <a:r>
                            <a:rPr lang="en-US" dirty="0">
                              <a:sym typeface="Symbol" panose="05050102010706020507" pitchFamily="18" charset="2"/>
                            </a:rPr>
                            <a:t></a:t>
                          </a:r>
                        </a:p>
                        <a:p>
                          <a:pPr algn="ctr">
                            <a:lnSpc>
                              <a:spcPct val="130000"/>
                            </a:lnSpc>
                          </a:pPr>
                          <a:r>
                            <a:rPr lang="en-US" dirty="0">
                              <a:sym typeface="Symbol" panose="05050102010706020507" pitchFamily="18" charset="2"/>
                            </a:rPr>
                            <a:t>K</a:t>
                          </a:r>
                          <a:r>
                            <a:rPr lang="en-US" baseline="30000" dirty="0">
                              <a:sym typeface="Symbol" panose="05050102010706020507" pitchFamily="18" charset="2"/>
                            </a:rPr>
                            <a:t>27</a:t>
                          </a:r>
                          <a:r>
                            <a:rPr lang="en-US" dirty="0">
                              <a:sym typeface="Symbol" panose="05050102010706020507" pitchFamily="18" charset="2"/>
                            </a:rPr>
                            <a:t></a:t>
                          </a:r>
                        </a:p>
                        <a:p>
                          <a:pPr algn="ctr">
                            <a:lnSpc>
                              <a:spcPct val="130000"/>
                            </a:lnSpc>
                          </a:pPr>
                          <a:r>
                            <a:rPr lang="en-US" dirty="0">
                              <a:sym typeface="Symbol" panose="05050102010706020507" pitchFamily="18" charset="2"/>
                            </a:rPr>
                            <a:t>F</a:t>
                          </a:r>
                          <a:r>
                            <a:rPr lang="en-US" baseline="30000" dirty="0">
                              <a:sym typeface="Symbol" panose="05050102010706020507" pitchFamily="18" charset="2"/>
                            </a:rPr>
                            <a:t>36</a:t>
                          </a:r>
                          <a:endParaRPr lang="en-US" baseline="30000"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B</a:t>
                          </a:r>
                          <a:r>
                            <a:rPr lang="en-US" baseline="30000" dirty="0">
                              <a:sym typeface="Symbol" panose="05050102010706020507" pitchFamily="18" charset="2"/>
                            </a:rPr>
                            <a:t>16</a:t>
                          </a:r>
                          <a:r>
                            <a:rPr lang="en-US" baseline="0" dirty="0">
                              <a:sym typeface="Symbol" panose="05050102010706020507" pitchFamily="18" charset="2"/>
                            </a:rPr>
                            <a:t>, </a:t>
                          </a: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20</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011640811"/>
                  </p:ext>
                </p:extLst>
              </p:nvPr>
            </p:nvGraphicFramePr>
            <p:xfrm>
              <a:off x="513556" y="2451100"/>
              <a:ext cx="17383628" cy="4624706"/>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5 </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4"/>
                          <a:stretch>
                            <a:fillRect l="-231868" t="-94118" r="-171062" b="-549020"/>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I</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VN"/>
                        </a:p>
                      </a:txBody>
                      <a:tcPr anchor="ctr">
                        <a:blipFill>
                          <a:blip r:embed="rId4"/>
                          <a:stretch>
                            <a:fillRect l="-996800" t="-94118" r="-1600" b="-549020"/>
                          </a:stretch>
                        </a:blipFill>
                      </a:tcPr>
                    </a:tc>
                    <a:extLst>
                      <a:ext uri="{0D108BD9-81ED-4DB2-BD59-A6C34878D82A}">
                        <a16:rowId xmlns:a16="http://schemas.microsoft.com/office/drawing/2014/main" val="1747608033"/>
                      </a:ext>
                    </a:extLst>
                  </a:tr>
                  <a:tr h="3378899">
                    <a:tc>
                      <a:txBody>
                        <a:bodyPr/>
                        <a:lstStyle/>
                        <a:p>
                          <a:pPr algn="ctr">
                            <a:lnSpc>
                              <a:spcPct val="130000"/>
                            </a:lnSpc>
                          </a:pPr>
                          <a:r>
                            <a:rPr lang="en-US"/>
                            <a:t>6</a:t>
                          </a:r>
                        </a:p>
                      </a:txBody>
                      <a:tcPr anchor="ctr"/>
                    </a:tc>
                    <a:tc>
                      <a:txBody>
                        <a:bodyPr/>
                        <a:lstStyle/>
                        <a:p>
                          <a:pPr algn="ctr">
                            <a:lnSpc>
                              <a:spcPct val="130000"/>
                            </a:lnSpc>
                          </a:pPr>
                          <a:r>
                            <a:rPr lang="en-US"/>
                            <a:t>I</a:t>
                          </a:r>
                        </a:p>
                        <a:p>
                          <a:pPr algn="ctr">
                            <a:lnSpc>
                              <a:spcPct val="130000"/>
                            </a:lnSpc>
                          </a:pPr>
                          <a:r>
                            <a:rPr lang="en-US"/>
                            <a:t>f(I)&lt;min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F</a:t>
                          </a:r>
                        </a:p>
                        <a:p>
                          <a:pPr algn="ctr">
                            <a:lnSpc>
                              <a:spcPct val="130000"/>
                            </a:lnSpc>
                          </a:pPr>
                          <a:endParaRPr lang="en-US"/>
                        </a:p>
                        <a:p>
                          <a:pPr algn="ctr">
                            <a:lnSpc>
                              <a:spcPct val="130000"/>
                            </a:lnSpc>
                          </a:pPr>
                          <a:r>
                            <a:rPr lang="en-US"/>
                            <a:t>K</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g(I) + cost(I,B)</a:t>
                          </a:r>
                        </a:p>
                        <a:p>
                          <a:pPr algn="l">
                            <a:lnSpc>
                              <a:spcPct val="130000"/>
                            </a:lnSpc>
                          </a:pPr>
                          <a:r>
                            <a:rPr lang="en-US"/>
                            <a:t>           = 13 + 3 = 16 </a:t>
                          </a:r>
                        </a:p>
                        <a:p>
                          <a:pPr algn="l">
                            <a:lnSpc>
                              <a:spcPct val="130000"/>
                            </a:lnSpc>
                          </a:pPr>
                          <a:r>
                            <a:rPr lang="en-US"/>
                            <a:t>g(F) = g(I) + cost(I,F)</a:t>
                          </a:r>
                        </a:p>
                        <a:p>
                          <a:pPr algn="l">
                            <a:lnSpc>
                              <a:spcPct val="130000"/>
                            </a:lnSpc>
                          </a:pPr>
                          <a:r>
                            <a:rPr lang="en-US"/>
                            <a:t>          = 13 + 4 = 17</a:t>
                          </a:r>
                        </a:p>
                        <a:p>
                          <a:pPr algn="l">
                            <a:lnSpc>
                              <a:spcPct val="130000"/>
                            </a:lnSpc>
                          </a:pPr>
                          <a:r>
                            <a:rPr lang="en-US"/>
                            <a:t>g(K) = g(I) + cost(I,K)</a:t>
                          </a:r>
                        </a:p>
                        <a:p>
                          <a:pPr algn="l">
                            <a:lnSpc>
                              <a:spcPct val="130000"/>
                            </a:lnSpc>
                          </a:pPr>
                          <a:r>
                            <a:rPr lang="en-US"/>
                            <a:t>          = 13 + 10 = 23</a:t>
                          </a:r>
                        </a:p>
                      </a:txBody>
                      <a:tcPr anchor="ctr"/>
                    </a:tc>
                    <a:tc>
                      <a:txBody>
                        <a:bodyPr/>
                        <a:lstStyle/>
                        <a:p>
                          <a:pPr algn="l">
                            <a:lnSpc>
                              <a:spcPct val="130000"/>
                            </a:lnSpc>
                          </a:pPr>
                          <a:r>
                            <a:rPr lang="en-US" dirty="0"/>
                            <a:t>f(B) = g(B) + h(B)</a:t>
                          </a:r>
                        </a:p>
                        <a:p>
                          <a:pPr algn="l">
                            <a:lnSpc>
                              <a:spcPct val="130000"/>
                            </a:lnSpc>
                          </a:pPr>
                          <a:r>
                            <a:rPr lang="en-US" dirty="0"/>
                            <a:t>         = 16 + 0 = 16</a:t>
                          </a:r>
                        </a:p>
                        <a:p>
                          <a:pPr algn="l">
                            <a:lnSpc>
                              <a:spcPct val="130000"/>
                            </a:lnSpc>
                          </a:pPr>
                          <a:r>
                            <a:rPr lang="en-US" dirty="0"/>
                            <a:t>f(F) = g(F) + h(F)</a:t>
                          </a:r>
                        </a:p>
                        <a:p>
                          <a:pPr algn="l">
                            <a:lnSpc>
                              <a:spcPct val="130000"/>
                            </a:lnSpc>
                          </a:pPr>
                          <a:r>
                            <a:rPr lang="en-US" dirty="0"/>
                            <a:t>         = 17 + 19 = 36</a:t>
                          </a:r>
                        </a:p>
                        <a:p>
                          <a:pPr algn="l">
                            <a:lnSpc>
                              <a:spcPct val="130000"/>
                            </a:lnSpc>
                          </a:pPr>
                          <a:r>
                            <a:rPr lang="en-US" dirty="0"/>
                            <a:t>f(K) = g(K) + h(K)</a:t>
                          </a:r>
                        </a:p>
                        <a:p>
                          <a:pPr algn="l">
                            <a:lnSpc>
                              <a:spcPct val="130000"/>
                            </a:lnSpc>
                          </a:pPr>
                          <a:r>
                            <a:rPr lang="en-US" dirty="0"/>
                            <a:t>         = 23 + 4 = 27</a:t>
                          </a:r>
                        </a:p>
                      </a:txBody>
                      <a:tcPr anchor="ctr"/>
                    </a:tc>
                    <a:tc>
                      <a:txBody>
                        <a:bodyPr/>
                        <a:lstStyle/>
                        <a:p>
                          <a:pPr algn="ctr">
                            <a:lnSpc>
                              <a:spcPct val="130000"/>
                            </a:lnSpc>
                          </a:pPr>
                          <a:r>
                            <a:rPr lang="en-US" dirty="0">
                              <a:sym typeface="Symbol" panose="05050102010706020507" pitchFamily="18" charset="2"/>
                            </a:rPr>
                            <a:t>B</a:t>
                          </a:r>
                          <a:r>
                            <a:rPr lang="en-US" baseline="30000" dirty="0">
                              <a:sym typeface="Symbol" panose="05050102010706020507" pitchFamily="18" charset="2"/>
                            </a:rPr>
                            <a:t>16</a:t>
                          </a:r>
                          <a:r>
                            <a:rPr lang="en-US" dirty="0">
                              <a:sym typeface="Symbol" panose="05050102010706020507" pitchFamily="18" charset="2"/>
                            </a:rPr>
                            <a:t></a:t>
                          </a:r>
                        </a:p>
                        <a:p>
                          <a:pPr algn="ctr">
                            <a:lnSpc>
                              <a:spcPct val="130000"/>
                            </a:lnSpc>
                          </a:pPr>
                          <a:r>
                            <a:rPr lang="en-US" dirty="0">
                              <a:sym typeface="Symbol" panose="05050102010706020507" pitchFamily="18" charset="2"/>
                            </a:rPr>
                            <a:t>K</a:t>
                          </a:r>
                          <a:r>
                            <a:rPr lang="en-US" baseline="30000" dirty="0">
                              <a:sym typeface="Symbol" panose="05050102010706020507" pitchFamily="18" charset="2"/>
                            </a:rPr>
                            <a:t>27</a:t>
                          </a:r>
                          <a:r>
                            <a:rPr lang="en-US" dirty="0">
                              <a:sym typeface="Symbol" panose="05050102010706020507" pitchFamily="18" charset="2"/>
                            </a:rPr>
                            <a:t></a:t>
                          </a:r>
                        </a:p>
                        <a:p>
                          <a:pPr algn="ctr">
                            <a:lnSpc>
                              <a:spcPct val="130000"/>
                            </a:lnSpc>
                          </a:pPr>
                          <a:r>
                            <a:rPr lang="en-US" dirty="0">
                              <a:sym typeface="Symbol" panose="05050102010706020507" pitchFamily="18" charset="2"/>
                            </a:rPr>
                            <a:t>F</a:t>
                          </a:r>
                          <a:r>
                            <a:rPr lang="en-US" baseline="30000" dirty="0">
                              <a:sym typeface="Symbol" panose="05050102010706020507" pitchFamily="18" charset="2"/>
                            </a:rPr>
                            <a:t>36</a:t>
                          </a:r>
                          <a:endParaRPr lang="en-US" baseline="30000"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B</a:t>
                          </a:r>
                          <a:r>
                            <a:rPr lang="en-US" baseline="30000" dirty="0">
                              <a:sym typeface="Symbol" panose="05050102010706020507" pitchFamily="18" charset="2"/>
                            </a:rPr>
                            <a:t>16</a:t>
                          </a:r>
                          <a:r>
                            <a:rPr lang="en-US" baseline="0" dirty="0">
                              <a:sym typeface="Symbol" panose="05050102010706020507" pitchFamily="18" charset="2"/>
                            </a:rPr>
                            <a:t>, </a:t>
                          </a: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37079" r="-1600" b="-4869"/>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11" name="Table 12">
            <a:extLst>
              <a:ext uri="{FF2B5EF4-FFF2-40B4-BE49-F238E27FC236}">
                <a16:creationId xmlns:a16="http://schemas.microsoft.com/office/drawing/2014/main" id="{E9821B2B-8D49-B801-846D-6F531F99ADAC}"/>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13" name="Table 12">
            <a:extLst>
              <a:ext uri="{FF2B5EF4-FFF2-40B4-BE49-F238E27FC236}">
                <a16:creationId xmlns:a16="http://schemas.microsoft.com/office/drawing/2014/main" id="{229E3FD6-D8E3-81E1-9FC5-1C76AF69C11C}"/>
              </a:ext>
            </a:extLst>
          </p:cNvPr>
          <p:cNvGraphicFramePr>
            <a:graphicFrameLocks noGrp="1"/>
          </p:cNvGraphicFramePr>
          <p:nvPr>
            <p:extLst>
              <p:ext uri="{D42A27DB-BD31-4B8C-83A1-F6EECF244321}">
                <p14:modId xmlns:p14="http://schemas.microsoft.com/office/powerpoint/2010/main" val="474094267"/>
              </p:ext>
            </p:extLst>
          </p:nvPr>
        </p:nvGraphicFramePr>
        <p:xfrm>
          <a:off x="12070922" y="745047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62590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798873755"/>
                  </p:ext>
                </p:extLst>
              </p:nvPr>
            </p:nvGraphicFramePr>
            <p:xfrm>
              <a:off x="513556" y="2451100"/>
              <a:ext cx="17383628" cy="29068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8</a:t>
                          </a:r>
                        </a:p>
                      </a:txBody>
                      <a:tcPr anchor="ctr"/>
                    </a:tc>
                    <a:tc>
                      <a:txBody>
                        <a:bodyPr/>
                        <a:lstStyle/>
                        <a:p>
                          <a:pPr algn="ctr">
                            <a:lnSpc>
                              <a:spcPct val="130000"/>
                            </a:lnSpc>
                          </a:pPr>
                          <a:r>
                            <a:rPr lang="en-US" dirty="0"/>
                            <a:t>K</a:t>
                          </a:r>
                        </a:p>
                      </a:txBody>
                      <a:tcPr anchor="ctr"/>
                    </a:tc>
                    <a:tc>
                      <a:txBody>
                        <a:bodyPr/>
                        <a:lstStyle/>
                        <a:p>
                          <a:pPr algn="ctr">
                            <a:lnSpc>
                              <a:spcPct val="130000"/>
                            </a:lnSpc>
                          </a:pPr>
                          <a:endParaRPr lang="en-US"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=27&gt;</m:t>
                                </m:r>
                                <m:r>
                                  <a:rPr lang="en-US" b="0" i="1" smtClean="0">
                                    <a:latin typeface="Cambria Math" panose="02040503050406030204" pitchFamily="18" charset="0"/>
                                    <a:ea typeface="Cambria Math" panose="02040503050406030204" pitchFamily="18" charset="0"/>
                                  </a:rPr>
                                  <m:t>𝑚𝑖𝑛</m:t>
                                </m:r>
                              </m:oMath>
                            </m:oMathPara>
                          </a14:m>
                          <a:endParaRPr lang="en-US" dirty="0"/>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F</a:t>
                          </a:r>
                          <a:r>
                            <a:rPr lang="en-US" baseline="30000" dirty="0">
                              <a:sym typeface="Symbol" panose="05050102010706020507" pitchFamily="18" charset="2"/>
                            </a:rPr>
                            <a:t>36</a:t>
                          </a:r>
                          <a:r>
                            <a:rPr lang="en-US" dirty="0"/>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798873755"/>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7</a:t>
                          </a:r>
                        </a:p>
                      </a:txBody>
                      <a:tcPr anchor="ctr"/>
                    </a:tc>
                    <a:tc>
                      <a:txBody>
                        <a:bodyPr/>
                        <a:lstStyle/>
                        <a:p>
                          <a:pPr algn="ctr">
                            <a:lnSpc>
                              <a:spcPct val="130000"/>
                            </a:lnSpc>
                          </a:pPr>
                          <a:r>
                            <a:rPr lang="en-US"/>
                            <a:t>B</a:t>
                          </a:r>
                        </a:p>
                      </a:txBody>
                      <a:tcPr anchor="ctr"/>
                    </a:tc>
                    <a:tc>
                      <a:txBody>
                        <a:bodyPr/>
                        <a:lstStyle/>
                        <a:p>
                          <a:pPr algn="ctr">
                            <a:lnSpc>
                              <a:spcPct val="130000"/>
                            </a:lnSpc>
                          </a:pPr>
                          <a:r>
                            <a:rPr lang="en-US"/>
                            <a:t>B</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4"/>
                          <a:stretch>
                            <a:fillRect l="-231868" t="-52747" r="-171062" b="-1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K</a:t>
                          </a:r>
                          <a:r>
                            <a:rPr lang="en-US" baseline="30000" dirty="0">
                              <a:sym typeface="Symbol" panose="05050102010706020507" pitchFamily="18" charset="2"/>
                            </a:rPr>
                            <a:t>27</a:t>
                          </a:r>
                          <a:r>
                            <a:rPr lang="en-US" dirty="0"/>
                            <a:t>, </a:t>
                          </a:r>
                          <a:r>
                            <a:rPr lang="en-US" dirty="0">
                              <a:sym typeface="Symbol" panose="05050102010706020507" pitchFamily="18" charset="2"/>
                            </a:rPr>
                            <a:t>F</a:t>
                          </a:r>
                          <a:r>
                            <a:rPr lang="en-US" baseline="30000" dirty="0">
                              <a:sym typeface="Symbol" panose="05050102010706020507" pitchFamily="18" charset="2"/>
                            </a:rPr>
                            <a:t>36</a:t>
                          </a:r>
                          <a:r>
                            <a:rPr lang="en-US" baseline="0" dirty="0">
                              <a:sym typeface="Symbol" panose="05050102010706020507" pitchFamily="18" charset="2"/>
                            </a:rPr>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52747" r="-1600" b="-115385"/>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8</a:t>
                          </a:r>
                        </a:p>
                      </a:txBody>
                      <a:tcPr anchor="ctr"/>
                    </a:tc>
                    <a:tc>
                      <a:txBody>
                        <a:bodyPr/>
                        <a:lstStyle/>
                        <a:p>
                          <a:pPr algn="ctr">
                            <a:lnSpc>
                              <a:spcPct val="130000"/>
                            </a:lnSpc>
                          </a:pPr>
                          <a:r>
                            <a:rPr lang="en-US" dirty="0"/>
                            <a:t>K</a:t>
                          </a:r>
                        </a:p>
                      </a:txBody>
                      <a:tcPr anchor="ctr"/>
                    </a:tc>
                    <a:tc>
                      <a:txBody>
                        <a:bodyPr/>
                        <a:lstStyle/>
                        <a:p>
                          <a:pPr algn="ctr">
                            <a:lnSpc>
                              <a:spcPct val="130000"/>
                            </a:lnSpc>
                          </a:pPr>
                          <a:endParaRPr lang="en-US" dirty="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152747" r="-171062" b="-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F</a:t>
                          </a:r>
                          <a:r>
                            <a:rPr lang="en-US" baseline="30000" dirty="0">
                              <a:sym typeface="Symbol" panose="05050102010706020507" pitchFamily="18" charset="2"/>
                            </a:rPr>
                            <a:t>36</a:t>
                          </a:r>
                          <a:r>
                            <a:rPr lang="en-US" dirty="0"/>
                            <a:t>, </a:t>
                          </a: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152747" r="-1600" b="-1538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10F1B2FB-11DD-A12A-A245-538A42BD8878}"/>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659FC75B-CBE7-5CDE-F058-F3DAF60C83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299954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836277408"/>
                  </p:ext>
                </p:extLst>
              </p:nvPr>
            </p:nvGraphicFramePr>
            <p:xfrm>
              <a:off x="513556" y="2451100"/>
              <a:ext cx="17383628" cy="290684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9</a:t>
                          </a:r>
                        </a:p>
                      </a:txBody>
                      <a:tcPr anchor="ctr"/>
                    </a:tc>
                    <a:tc>
                      <a:txBody>
                        <a:bodyPr/>
                        <a:lstStyle/>
                        <a:p>
                          <a:pPr algn="ctr">
                            <a:lnSpc>
                              <a:spcPct val="130000"/>
                            </a:lnSpc>
                          </a:pPr>
                          <a:r>
                            <a:rPr lang="en-US" dirty="0"/>
                            <a:t>F</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=36&gt;</m:t>
                                </m:r>
                                <m:r>
                                  <a:rPr lang="en-US" b="0" i="1" smtClean="0">
                                    <a:latin typeface="Cambria Math" panose="02040503050406030204" pitchFamily="18" charset="0"/>
                                    <a:ea typeface="Cambria Math" panose="02040503050406030204" pitchFamily="18" charset="0"/>
                                  </a:rPr>
                                  <m:t>𝑚𝑖𝑛</m:t>
                                </m:r>
                              </m:oMath>
                            </m:oMathPara>
                          </a14:m>
                          <a:endParaRPr lang="en-US" dirty="0"/>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2396425379"/>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2836277408"/>
                  </p:ext>
                </p:extLst>
              </p:nvPr>
            </p:nvGraphicFramePr>
            <p:xfrm>
              <a:off x="513556" y="2451100"/>
              <a:ext cx="17383628" cy="290696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9</a:t>
                          </a:r>
                        </a:p>
                      </a:txBody>
                      <a:tcPr anchor="ctr"/>
                    </a:tc>
                    <a:tc>
                      <a:txBody>
                        <a:bodyPr/>
                        <a:lstStyle/>
                        <a:p>
                          <a:pPr algn="ctr">
                            <a:lnSpc>
                              <a:spcPct val="130000"/>
                            </a:lnSpc>
                          </a:pPr>
                          <a:r>
                            <a:rPr lang="en-US" dirty="0"/>
                            <a:t>F</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52747" r="-171062" b="-1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dirty="0">
                              <a:sym typeface="Symbol" panose="05050102010706020507" pitchFamily="18" charset="2"/>
                            </a:rPr>
                            <a:t>A</a:t>
                          </a:r>
                          <a:r>
                            <a:rPr lang="en-US" baseline="30000" dirty="0">
                              <a:sym typeface="Symbol" panose="05050102010706020507" pitchFamily="18" charset="2"/>
                            </a:rPr>
                            <a:t>19</a:t>
                          </a:r>
                          <a:r>
                            <a:rPr lang="en-US" baseline="0" dirty="0">
                              <a:sym typeface="Symbol" panose="05050102010706020507" pitchFamily="18" charset="2"/>
                            </a:rPr>
                            <a:t>, </a:t>
                          </a:r>
                          <a:r>
                            <a:rPr lang="en-US" dirty="0">
                              <a:sym typeface="Symbol" panose="05050102010706020507" pitchFamily="18" charset="2"/>
                            </a:rPr>
                            <a:t>H</a:t>
                          </a:r>
                          <a:r>
                            <a:rPr lang="en-US" baseline="30000" dirty="0">
                              <a:sym typeface="Symbol" panose="05050102010706020507" pitchFamily="18" charset="2"/>
                            </a:rPr>
                            <a:t>19</a:t>
                          </a:r>
                          <a:r>
                            <a:rPr lang="en-US" dirty="0"/>
                            <a:t>, F</a:t>
                          </a:r>
                          <a:r>
                            <a:rPr lang="en-US" baseline="30000" dirty="0"/>
                            <a:t>33</a:t>
                          </a:r>
                        </a:p>
                      </a:txBody>
                      <a:tcPr anchor="ctr"/>
                    </a:tc>
                    <a:tc>
                      <a:txBody>
                        <a:bodyPr/>
                        <a:lstStyle/>
                        <a:p>
                          <a:endParaRPr lang="en-VN"/>
                        </a:p>
                      </a:txBody>
                      <a:tcPr anchor="ctr">
                        <a:blipFill>
                          <a:blip r:embed="rId4"/>
                          <a:stretch>
                            <a:fillRect l="-996800" t="-52747" r="-1600" b="-115385"/>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10</a:t>
                          </a:r>
                        </a:p>
                      </a:txBody>
                      <a:tcPr anchor="ctr"/>
                    </a:tc>
                    <a:tc>
                      <a:txBody>
                        <a:bodyPr/>
                        <a:lstStyle/>
                        <a:p>
                          <a:pPr algn="ctr">
                            <a:lnSpc>
                              <a:spcPct val="130000"/>
                            </a:lnSpc>
                          </a:pPr>
                          <a:r>
                            <a:rPr lang="en-US"/>
                            <a:t>A</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VN"/>
                        </a:p>
                      </a:txBody>
                      <a:tcPr anchor="ctr">
                        <a:blipFill>
                          <a:blip r:embed="rId4"/>
                          <a:stretch>
                            <a:fillRect l="-231868" t="-152747" r="-171062" b="-15385"/>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sym typeface="Symbol" panose="05050102010706020507" pitchFamily="18" charset="2"/>
                            </a:rPr>
                            <a:t>A</a:t>
                          </a:r>
                          <a:r>
                            <a:rPr lang="en-US" baseline="30000">
                              <a:sym typeface="Symbol" panose="05050102010706020507" pitchFamily="18" charset="2"/>
                            </a:rPr>
                            <a:t>19</a:t>
                          </a:r>
                          <a:r>
                            <a:rPr lang="en-US" baseline="0">
                              <a:sym typeface="Symbol" panose="05050102010706020507" pitchFamily="18" charset="2"/>
                            </a:rPr>
                            <a:t>, </a:t>
                          </a:r>
                          <a:r>
                            <a:rPr lang="en-US">
                              <a:sym typeface="Symbol" panose="05050102010706020507" pitchFamily="18" charset="2"/>
                            </a:rPr>
                            <a:t>H</a:t>
                          </a:r>
                          <a:r>
                            <a:rPr lang="en-US" baseline="30000">
                              <a:sym typeface="Symbol" panose="05050102010706020507" pitchFamily="18" charset="2"/>
                            </a:rPr>
                            <a:t>19</a:t>
                          </a:r>
                          <a:r>
                            <a:rPr lang="en-US"/>
                            <a:t>, F</a:t>
                          </a:r>
                          <a:r>
                            <a:rPr lang="en-US" baseline="30000"/>
                            <a:t>33</a:t>
                          </a:r>
                        </a:p>
                      </a:txBody>
                      <a:tcPr anchor="ctr"/>
                    </a:tc>
                    <a:tc>
                      <a:txBody>
                        <a:bodyPr/>
                        <a:lstStyle/>
                        <a:p>
                          <a:endParaRPr lang="en-VN"/>
                        </a:p>
                      </a:txBody>
                      <a:tcPr anchor="ctr">
                        <a:blipFill>
                          <a:blip r:embed="rId4"/>
                          <a:stretch>
                            <a:fillRect l="-996800" t="-152747" r="-1600" b="-15385"/>
                          </a:stretch>
                        </a:blipFill>
                      </a:tcPr>
                    </a:tc>
                    <a:extLst>
                      <a:ext uri="{0D108BD9-81ED-4DB2-BD59-A6C34878D82A}">
                        <a16:rowId xmlns:a16="http://schemas.microsoft.com/office/drawing/2014/main" val="2396425379"/>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59E310A7-DDED-A562-5F07-07493E303664}"/>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13E4B6A9-5CB0-2C99-AC7A-A7EBBF991FA6}"/>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4178954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pic>
        <p:nvPicPr>
          <p:cNvPr id="7" name="Picture 6">
            <a:extLst>
              <a:ext uri="{FF2B5EF4-FFF2-40B4-BE49-F238E27FC236}">
                <a16:creationId xmlns:a16="http://schemas.microsoft.com/office/drawing/2014/main" id="{660ED692-F23B-8104-36C3-4EC748ED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6" y="7513925"/>
            <a:ext cx="4741663" cy="2861976"/>
          </a:xfrm>
          <a:prstGeom prst="rect">
            <a:avLst/>
          </a:prstGeom>
        </p:spPr>
      </p:pic>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01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=19&gt;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246760">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=33&gt;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2396425379"/>
                      </a:ext>
                    </a:extLst>
                  </a:tr>
                  <a:tr h="246760">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27901536"/>
                  </p:ext>
                </p:extLst>
              </p:nvPr>
            </p:nvGraphicFramePr>
            <p:xfrm>
              <a:off x="513556" y="2451100"/>
              <a:ext cx="17383628" cy="350520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565592">
                      <a:extLst>
                        <a:ext uri="{9D8B030D-6E8A-4147-A177-3AD203B41FA5}">
                          <a16:colId xmlns:a16="http://schemas.microsoft.com/office/drawing/2014/main" val="2368430158"/>
                        </a:ext>
                      </a:extLst>
                    </a:gridCol>
                    <a:gridCol w="2754630">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1154367">
                    <a:tc>
                      <a:txBody>
                        <a:bodyPr/>
                        <a:lstStyle/>
                        <a:p>
                          <a:pPr algn="ctr">
                            <a:lnSpc>
                              <a:spcPct val="130000"/>
                            </a:lnSpc>
                          </a:pPr>
                          <a:r>
                            <a:rPr lang="en-US"/>
                            <a:t>11</a:t>
                          </a:r>
                        </a:p>
                      </a:txBody>
                      <a:tcPr anchor="ctr"/>
                    </a:tc>
                    <a:tc>
                      <a:txBody>
                        <a:bodyPr/>
                        <a:lstStyle/>
                        <a:p>
                          <a:pPr algn="ctr">
                            <a:lnSpc>
                              <a:spcPct val="130000"/>
                            </a:lnSpc>
                          </a:pPr>
                          <a:r>
                            <a:rPr lang="en-US"/>
                            <a:t>H</a:t>
                          </a:r>
                        </a:p>
                      </a:txBody>
                      <a:tcPr anchor="ctr"/>
                    </a:tc>
                    <a:tc>
                      <a:txBody>
                        <a:bodyPr/>
                        <a:lstStyle/>
                        <a:p>
                          <a:pPr algn="ctr">
                            <a:lnSpc>
                              <a:spcPct val="130000"/>
                            </a:lnSpc>
                          </a:pPr>
                          <a:r>
                            <a:rPr lang="en-US"/>
                            <a:t> </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52105" r="-171781" b="-1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33</a:t>
                          </a:r>
                        </a:p>
                      </a:txBody>
                      <a:tcPr anchor="ctr"/>
                    </a:tc>
                    <a:tc>
                      <a:txBody>
                        <a:bodyPr/>
                        <a:lstStyle/>
                        <a:p>
                          <a:endParaRPr lang="en-US"/>
                        </a:p>
                      </a:txBody>
                      <a:tcPr anchor="ctr">
                        <a:blipFill>
                          <a:blip r:embed="rId4"/>
                          <a:stretch>
                            <a:fillRect l="-997308" t="-52105" r="-1923" b="-165263"/>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12</a:t>
                          </a:r>
                        </a:p>
                      </a:txBody>
                      <a:tcPr anchor="ctr"/>
                    </a:tc>
                    <a:tc>
                      <a:txBody>
                        <a:bodyPr/>
                        <a:lstStyle/>
                        <a:p>
                          <a:pPr algn="ctr">
                            <a:lnSpc>
                              <a:spcPct val="130000"/>
                            </a:lnSpc>
                          </a:pPr>
                          <a:r>
                            <a:rPr lang="en-US"/>
                            <a:t>F</a:t>
                          </a:r>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quay lại 2.1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(cắt bỏ nhánh con)</a:t>
                          </a:r>
                        </a:p>
                      </a:txBody>
                      <a:tcPr anchor="ctr"/>
                    </a:tc>
                    <a:tc>
                      <a:txBody>
                        <a:bodyPr/>
                        <a:lstStyle/>
                        <a:p>
                          <a:endParaRPr lang="en-US"/>
                        </a:p>
                      </a:txBody>
                      <a:tcPr anchor="ctr">
                        <a:blipFill>
                          <a:blip r:embed="rId4"/>
                          <a:stretch>
                            <a:fillRect l="-232275" t="-152105" r="-171781" b="-65263"/>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endParaRPr lang="en-US"/>
                        </a:p>
                      </a:txBody>
                      <a:tcPr anchor="ctr">
                        <a:blipFill>
                          <a:blip r:embed="rId4"/>
                          <a:stretch>
                            <a:fillRect l="-997308" t="-152105" r="-1923" b="-65263"/>
                          </a:stretch>
                        </a:blipFill>
                      </a:tcPr>
                    </a:tc>
                    <a:extLst>
                      <a:ext uri="{0D108BD9-81ED-4DB2-BD59-A6C34878D82A}">
                        <a16:rowId xmlns:a16="http://schemas.microsoft.com/office/drawing/2014/main" val="2396425379"/>
                      </a:ext>
                    </a:extLst>
                  </a:tr>
                  <a:tr h="598234">
                    <a:tc>
                      <a:txBody>
                        <a:bodyPr/>
                        <a:lstStyle/>
                        <a:p>
                          <a:pPr algn="ctr">
                            <a:lnSpc>
                              <a:spcPct val="130000"/>
                            </a:lnSpc>
                          </a:pPr>
                          <a:r>
                            <a:rPr lang="en-US"/>
                            <a:t>13</a:t>
                          </a:r>
                        </a:p>
                      </a:txBody>
                      <a:tcPr anchor="ctr"/>
                    </a:tc>
                    <a:tc>
                      <a:txBody>
                        <a:bodyPr/>
                        <a:lstStyle/>
                        <a:p>
                          <a:pPr algn="ctr">
                            <a:lnSpc>
                              <a:spcPct val="130000"/>
                            </a:lnSpc>
                          </a:pPr>
                          <a:r>
                            <a:rPr lang="en-US">
                              <a:sym typeface="Symbol" panose="05050102010706020507" pitchFamily="18" charset="2"/>
                            </a:rPr>
                            <a:t>TRUE</a:t>
                          </a:r>
                          <a:endParaRPr lang="en-US"/>
                        </a:p>
                      </a:txBody>
                      <a:tcPr anchor="ctr"/>
                    </a:tc>
                    <a:tc>
                      <a:txBody>
                        <a:bodyPr/>
                        <a:lstStyle/>
                        <a:p>
                          <a:pPr algn="ctr">
                            <a:lnSpc>
                              <a:spcPct val="130000"/>
                            </a:lnSpc>
                          </a:pPr>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577630990"/>
                      </a:ext>
                    </a:extLst>
                  </a:tr>
                </a:tbl>
              </a:graphicData>
            </a:graphic>
          </p:graphicFrame>
        </mc:Fallback>
      </mc:AlternateContent>
      <p:sp>
        <p:nvSpPr>
          <p:cNvPr id="10" name="TextBox 9">
            <a:extLst>
              <a:ext uri="{FF2B5EF4-FFF2-40B4-BE49-F238E27FC236}">
                <a16:creationId xmlns:a16="http://schemas.microsoft.com/office/drawing/2014/main" id="{F0DDC27F-C645-FBF0-EBA7-1A05EF39E779}"/>
              </a:ext>
            </a:extLst>
          </p:cNvPr>
          <p:cNvSpPr txBox="1"/>
          <p:nvPr/>
        </p:nvSpPr>
        <p:spPr>
          <a:xfrm>
            <a:off x="537255" y="7392154"/>
            <a:ext cx="6249690" cy="1955985"/>
          </a:xfrm>
          <a:prstGeom prst="rect">
            <a:avLst/>
          </a:prstGeom>
          <a:noFill/>
        </p:spPr>
        <p:txBody>
          <a:bodyPr wrap="square">
            <a:spAutoFit/>
          </a:bodyPr>
          <a:lstStyle/>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Father(D,F) = A</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Father(E,H) = D</a:t>
            </a:r>
          </a:p>
          <a:p>
            <a:pPr marL="583565" marR="5080" indent="-571500" algn="just">
              <a:lnSpc>
                <a:spcPct val="130000"/>
              </a:lnSpc>
              <a:buFont typeface="Wingdings" panose="05000000000000000000" pitchFamily="2" charset="2"/>
              <a:buChar char="§"/>
            </a:pPr>
            <a:r>
              <a:rPr lang="en-US" sz="3200" spc="-5">
                <a:sym typeface="Symbol" panose="05050102010706020507" pitchFamily="18" charset="2"/>
              </a:rPr>
              <a:t>Father(I,K,A) = E</a:t>
            </a:r>
          </a:p>
        </p:txBody>
      </p:sp>
      <p:graphicFrame>
        <p:nvGraphicFramePr>
          <p:cNvPr id="8" name="Table 12">
            <a:extLst>
              <a:ext uri="{FF2B5EF4-FFF2-40B4-BE49-F238E27FC236}">
                <a16:creationId xmlns:a16="http://schemas.microsoft.com/office/drawing/2014/main" id="{C007F736-B430-452D-B7C9-512184FE1480}"/>
              </a:ext>
            </a:extLst>
          </p:cNvPr>
          <p:cNvGraphicFramePr>
            <a:graphicFrameLocks noGrp="1"/>
          </p:cNvGraphicFramePr>
          <p:nvPr>
            <p:extLst>
              <p:ext uri="{D42A27DB-BD31-4B8C-83A1-F6EECF244321}">
                <p14:modId xmlns:p14="http://schemas.microsoft.com/office/powerpoint/2010/main" val="1040323969"/>
              </p:ext>
            </p:extLst>
          </p:nvPr>
        </p:nvGraphicFramePr>
        <p:xfrm>
          <a:off x="12058109" y="8944913"/>
          <a:ext cx="4741664" cy="1188720"/>
        </p:xfrm>
        <a:graphic>
          <a:graphicData uri="http://schemas.openxmlformats.org/drawingml/2006/table">
            <a:tbl>
              <a:tblPr firstRow="1" bandRow="1">
                <a:tableStyleId>{5C22544A-7EE6-4342-B048-85BDC9FD1C3A}</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HÀM LƯỢNG GIÁ (H)</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3651093389"/>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13</a:t>
                      </a:r>
                    </a:p>
                  </a:txBody>
                  <a:tcPr/>
                </a:tc>
                <a:tc>
                  <a:txBody>
                    <a:bodyPr/>
                    <a:lstStyle/>
                    <a:p>
                      <a:pPr algn="ctr"/>
                      <a:r>
                        <a:rPr lang="en-US" sz="2000"/>
                        <a:t>0</a:t>
                      </a:r>
                    </a:p>
                  </a:txBody>
                  <a:tcPr/>
                </a:tc>
                <a:tc>
                  <a:txBody>
                    <a:bodyPr/>
                    <a:lstStyle/>
                    <a:p>
                      <a:pPr algn="ctr"/>
                      <a:r>
                        <a:rPr lang="en-US" sz="2000"/>
                        <a:t>2</a:t>
                      </a:r>
                    </a:p>
                  </a:txBody>
                  <a:tcPr/>
                </a:tc>
                <a:tc>
                  <a:txBody>
                    <a:bodyPr/>
                    <a:lstStyle/>
                    <a:p>
                      <a:pPr algn="ctr"/>
                      <a:r>
                        <a:rPr lang="en-US" sz="2000"/>
                        <a:t>8</a:t>
                      </a:r>
                    </a:p>
                  </a:txBody>
                  <a:tcPr/>
                </a:tc>
                <a:tc>
                  <a:txBody>
                    <a:bodyPr/>
                    <a:lstStyle/>
                    <a:p>
                      <a:pPr algn="ctr"/>
                      <a:r>
                        <a:rPr lang="en-US" sz="2000"/>
                        <a:t>9</a:t>
                      </a:r>
                    </a:p>
                  </a:txBody>
                  <a:tcPr/>
                </a:tc>
                <a:tc>
                  <a:txBody>
                    <a:bodyPr/>
                    <a:lstStyle/>
                    <a:p>
                      <a:pPr algn="ctr"/>
                      <a:r>
                        <a:rPr lang="en-US" sz="2000"/>
                        <a:t>7</a:t>
                      </a:r>
                    </a:p>
                  </a:txBody>
                  <a:tcPr/>
                </a:tc>
                <a:tc>
                  <a:txBody>
                    <a:bodyPr/>
                    <a:lstStyle/>
                    <a:p>
                      <a:pPr algn="ctr"/>
                      <a:r>
                        <a:rPr lang="en-US" sz="2000"/>
                        <a:t>6</a:t>
                      </a:r>
                    </a:p>
                  </a:txBody>
                  <a:tcPr/>
                </a:tc>
                <a:tc>
                  <a:txBody>
                    <a:bodyPr/>
                    <a:lstStyle/>
                    <a:p>
                      <a:pPr algn="ctr"/>
                      <a:r>
                        <a:rPr lang="en-US" sz="2000"/>
                        <a:t>4</a:t>
                      </a:r>
                    </a:p>
                  </a:txBody>
                  <a:tcPr/>
                </a:tc>
                <a:extLst>
                  <a:ext uri="{0D108BD9-81ED-4DB2-BD59-A6C34878D82A}">
                    <a16:rowId xmlns:a16="http://schemas.microsoft.com/office/drawing/2014/main" val="1061815794"/>
                  </a:ext>
                </a:extLst>
              </a:tr>
            </a:tbl>
          </a:graphicData>
        </a:graphic>
      </p:graphicFrame>
      <p:graphicFrame>
        <p:nvGraphicFramePr>
          <p:cNvPr id="9" name="Table 12">
            <a:extLst>
              <a:ext uri="{FF2B5EF4-FFF2-40B4-BE49-F238E27FC236}">
                <a16:creationId xmlns:a16="http://schemas.microsoft.com/office/drawing/2014/main" id="{CD082440-1354-3D49-6305-C1B28676FA1D}"/>
              </a:ext>
            </a:extLst>
          </p:cNvPr>
          <p:cNvGraphicFramePr>
            <a:graphicFrameLocks noGrp="1"/>
          </p:cNvGraphicFramePr>
          <p:nvPr>
            <p:extLst>
              <p:ext uri="{D42A27DB-BD31-4B8C-83A1-F6EECF244321}">
                <p14:modId xmlns:p14="http://schemas.microsoft.com/office/powerpoint/2010/main" val="865224920"/>
              </p:ext>
            </p:extLst>
          </p:nvPr>
        </p:nvGraphicFramePr>
        <p:xfrm>
          <a:off x="12058109" y="6358400"/>
          <a:ext cx="4741664" cy="1188720"/>
        </p:xfrm>
        <a:graphic>
          <a:graphicData uri="http://schemas.openxmlformats.org/drawingml/2006/table">
            <a:tbl>
              <a:tblPr firstRow="1" bandRow="1">
                <a:tableStyleId>{93296810-A885-4BE3-A3E7-6D5BEEA58F35}</a:tableStyleId>
              </a:tblPr>
              <a:tblGrid>
                <a:gridCol w="592708">
                  <a:extLst>
                    <a:ext uri="{9D8B030D-6E8A-4147-A177-3AD203B41FA5}">
                      <a16:colId xmlns:a16="http://schemas.microsoft.com/office/drawing/2014/main" val="3683382143"/>
                    </a:ext>
                  </a:extLst>
                </a:gridCol>
                <a:gridCol w="592708">
                  <a:extLst>
                    <a:ext uri="{9D8B030D-6E8A-4147-A177-3AD203B41FA5}">
                      <a16:colId xmlns:a16="http://schemas.microsoft.com/office/drawing/2014/main" val="4196421383"/>
                    </a:ext>
                  </a:extLst>
                </a:gridCol>
                <a:gridCol w="592708">
                  <a:extLst>
                    <a:ext uri="{9D8B030D-6E8A-4147-A177-3AD203B41FA5}">
                      <a16:colId xmlns:a16="http://schemas.microsoft.com/office/drawing/2014/main" val="2115721841"/>
                    </a:ext>
                  </a:extLst>
                </a:gridCol>
                <a:gridCol w="592708">
                  <a:extLst>
                    <a:ext uri="{9D8B030D-6E8A-4147-A177-3AD203B41FA5}">
                      <a16:colId xmlns:a16="http://schemas.microsoft.com/office/drawing/2014/main" val="3071597781"/>
                    </a:ext>
                  </a:extLst>
                </a:gridCol>
                <a:gridCol w="592708">
                  <a:extLst>
                    <a:ext uri="{9D8B030D-6E8A-4147-A177-3AD203B41FA5}">
                      <a16:colId xmlns:a16="http://schemas.microsoft.com/office/drawing/2014/main" val="224466938"/>
                    </a:ext>
                  </a:extLst>
                </a:gridCol>
                <a:gridCol w="592708">
                  <a:extLst>
                    <a:ext uri="{9D8B030D-6E8A-4147-A177-3AD203B41FA5}">
                      <a16:colId xmlns:a16="http://schemas.microsoft.com/office/drawing/2014/main" val="3832202394"/>
                    </a:ext>
                  </a:extLst>
                </a:gridCol>
                <a:gridCol w="592708">
                  <a:extLst>
                    <a:ext uri="{9D8B030D-6E8A-4147-A177-3AD203B41FA5}">
                      <a16:colId xmlns:a16="http://schemas.microsoft.com/office/drawing/2014/main" val="1236262606"/>
                    </a:ext>
                  </a:extLst>
                </a:gridCol>
                <a:gridCol w="592708">
                  <a:extLst>
                    <a:ext uri="{9D8B030D-6E8A-4147-A177-3AD203B41FA5}">
                      <a16:colId xmlns:a16="http://schemas.microsoft.com/office/drawing/2014/main" val="3045918836"/>
                    </a:ext>
                  </a:extLst>
                </a:gridCol>
              </a:tblGrid>
              <a:tr h="350520">
                <a:tc gridSpan="8">
                  <a:txBody>
                    <a:bodyPr/>
                    <a:lstStyle/>
                    <a:p>
                      <a:pPr algn="ctr"/>
                      <a:r>
                        <a:rPr lang="en-US" sz="2000"/>
                        <a:t>VET</a:t>
                      </a:r>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tc hMerge="1">
                  <a:txBody>
                    <a:bodyPr/>
                    <a:lstStyle/>
                    <a:p>
                      <a:pPr algn="ctr"/>
                      <a:endParaRPr lang="en-US" sz="2000"/>
                    </a:p>
                  </a:txBody>
                  <a:tcPr/>
                </a:tc>
                <a:extLst>
                  <a:ext uri="{0D108BD9-81ED-4DB2-BD59-A6C34878D82A}">
                    <a16:rowId xmlns:a16="http://schemas.microsoft.com/office/drawing/2014/main" val="4147193974"/>
                  </a:ext>
                </a:extLst>
              </a:tr>
              <a:tr h="350520">
                <a:tc>
                  <a:txBody>
                    <a:bodyPr/>
                    <a:lstStyle/>
                    <a:p>
                      <a:pPr algn="ctr"/>
                      <a:r>
                        <a:rPr lang="en-US" sz="2000"/>
                        <a:t>A</a:t>
                      </a:r>
                    </a:p>
                  </a:txBody>
                  <a:tcPr/>
                </a:tc>
                <a:tc>
                  <a:txBody>
                    <a:bodyPr/>
                    <a:lstStyle/>
                    <a:p>
                      <a:pPr algn="ctr"/>
                      <a:r>
                        <a:rPr lang="en-US" sz="2000"/>
                        <a:t>B</a:t>
                      </a:r>
                    </a:p>
                  </a:txBody>
                  <a:tcPr/>
                </a:tc>
                <a:tc>
                  <a:txBody>
                    <a:bodyPr/>
                    <a:lstStyle/>
                    <a:p>
                      <a:pPr algn="ctr"/>
                      <a:r>
                        <a:rPr lang="en-US" sz="2000"/>
                        <a:t>D</a:t>
                      </a:r>
                    </a:p>
                  </a:txBody>
                  <a:tcPr/>
                </a:tc>
                <a:tc>
                  <a:txBody>
                    <a:bodyPr/>
                    <a:lstStyle/>
                    <a:p>
                      <a:pPr algn="ctr"/>
                      <a:r>
                        <a:rPr lang="en-US" sz="2000" dirty="0"/>
                        <a:t>E</a:t>
                      </a:r>
                    </a:p>
                  </a:txBody>
                  <a:tcPr/>
                </a:tc>
                <a:tc>
                  <a:txBody>
                    <a:bodyPr/>
                    <a:lstStyle/>
                    <a:p>
                      <a:pPr algn="ctr"/>
                      <a:r>
                        <a:rPr lang="en-US" sz="2000"/>
                        <a:t>F</a:t>
                      </a:r>
                    </a:p>
                  </a:txBody>
                  <a:tcPr/>
                </a:tc>
                <a:tc>
                  <a:txBody>
                    <a:bodyPr/>
                    <a:lstStyle/>
                    <a:p>
                      <a:pPr algn="ctr"/>
                      <a:r>
                        <a:rPr lang="en-US" sz="2000"/>
                        <a:t>H</a:t>
                      </a:r>
                    </a:p>
                  </a:txBody>
                  <a:tcPr/>
                </a:tc>
                <a:tc>
                  <a:txBody>
                    <a:bodyPr/>
                    <a:lstStyle/>
                    <a:p>
                      <a:pPr algn="ctr"/>
                      <a:r>
                        <a:rPr lang="en-US" sz="2000"/>
                        <a:t>I</a:t>
                      </a:r>
                    </a:p>
                  </a:txBody>
                  <a:tcPr/>
                </a:tc>
                <a:tc>
                  <a:txBody>
                    <a:bodyPr/>
                    <a:lstStyle/>
                    <a:p>
                      <a:pPr algn="ctr"/>
                      <a:r>
                        <a:rPr lang="en-US" sz="2000"/>
                        <a:t>K</a:t>
                      </a:r>
                    </a:p>
                  </a:txBody>
                  <a:tcPr/>
                </a:tc>
                <a:extLst>
                  <a:ext uri="{0D108BD9-81ED-4DB2-BD59-A6C34878D82A}">
                    <a16:rowId xmlns:a16="http://schemas.microsoft.com/office/drawing/2014/main" val="3005434446"/>
                  </a:ext>
                </a:extLst>
              </a:tr>
              <a:tr h="350520">
                <a:tc>
                  <a:txBody>
                    <a:bodyPr/>
                    <a:lstStyle/>
                    <a:p>
                      <a:pPr algn="ctr"/>
                      <a:r>
                        <a:rPr lang="en-US" sz="2000"/>
                        <a:t>1</a:t>
                      </a:r>
                    </a:p>
                  </a:txBody>
                  <a:tcPr/>
                </a:tc>
                <a:tc>
                  <a:txBody>
                    <a:bodyPr/>
                    <a:lstStyle/>
                    <a:p>
                      <a:pPr algn="ctr"/>
                      <a:r>
                        <a:rPr lang="en-US" sz="2000"/>
                        <a:t>-</a:t>
                      </a:r>
                    </a:p>
                  </a:txBody>
                  <a:tcPr/>
                </a:tc>
                <a:tc>
                  <a:txBody>
                    <a:bodyPr/>
                    <a:lstStyle/>
                    <a:p>
                      <a:pPr algn="ctr"/>
                      <a:r>
                        <a:rPr lang="en-US" sz="2000"/>
                        <a:t>2</a:t>
                      </a:r>
                    </a:p>
                  </a:txBody>
                  <a:tcPr/>
                </a:tc>
                <a:tc>
                  <a:txBody>
                    <a:bodyPr/>
                    <a:lstStyle/>
                    <a:p>
                      <a:pPr algn="ctr"/>
                      <a:r>
                        <a:rPr lang="en-US" sz="2000"/>
                        <a:t>3</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a:t>-</a:t>
                      </a:r>
                    </a:p>
                  </a:txBody>
                  <a:tcPr/>
                </a:tc>
                <a:tc>
                  <a:txBody>
                    <a:bodyPr/>
                    <a:lstStyle/>
                    <a:p>
                      <a:pPr algn="ctr"/>
                      <a:r>
                        <a:rPr lang="en-US" sz="2000" dirty="0"/>
                        <a:t>4</a:t>
                      </a:r>
                    </a:p>
                  </a:txBody>
                  <a:tcPr/>
                </a:tc>
                <a:extLst>
                  <a:ext uri="{0D108BD9-81ED-4DB2-BD59-A6C34878D82A}">
                    <a16:rowId xmlns:a16="http://schemas.microsoft.com/office/drawing/2014/main" val="1061815794"/>
                  </a:ext>
                </a:extLst>
              </a:tr>
            </a:tbl>
          </a:graphicData>
        </a:graphic>
      </p:graphicFrame>
    </p:spTree>
    <p:extLst>
      <p:ext uri="{BB962C8B-B14F-4D97-AF65-F5344CB8AC3E}">
        <p14:creationId xmlns:p14="http://schemas.microsoft.com/office/powerpoint/2010/main" val="1054840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p:sp>
        <p:nvSpPr>
          <p:cNvPr id="11" name="object 20">
            <a:extLst>
              <a:ext uri="{FF2B5EF4-FFF2-40B4-BE49-F238E27FC236}">
                <a16:creationId xmlns:a16="http://schemas.microsoft.com/office/drawing/2014/main" id="{8A0373AA-731D-F107-02A6-74224DDBA892}"/>
              </a:ext>
            </a:extLst>
          </p:cNvPr>
          <p:cNvSpPr txBox="1"/>
          <p:nvPr/>
        </p:nvSpPr>
        <p:spPr>
          <a:xfrm>
            <a:off x="976096" y="2564912"/>
            <a:ext cx="883386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Áp dụng thuật toán nh</a:t>
            </a:r>
            <a:r>
              <a:rPr lang="en-US" sz="4000" spc="-5"/>
              <a:t>ánh </a:t>
            </a:r>
            <a:r>
              <a:rPr lang="vi-VN" sz="4000" spc="-5"/>
              <a:t>cận</a:t>
            </a:r>
            <a:r>
              <a:rPr lang="en-US" sz="4000" spc="-5"/>
              <a:t> </a:t>
            </a:r>
            <a:r>
              <a:rPr lang="vi-VN" sz="4000" spc="-5"/>
              <a:t>để tìm đường đi ngắn nhất từ đỉnh </a:t>
            </a:r>
            <a:r>
              <a:rPr lang="en-US" sz="4000" spc="-5"/>
              <a:t>A</a:t>
            </a:r>
            <a:r>
              <a:rPr lang="vi-VN" sz="4000" spc="-5"/>
              <a:t> </a:t>
            </a:r>
            <a:r>
              <a:rPr lang="vi-VN" sz="4000" spc="-5">
                <a:sym typeface="Symbol" panose="05050102010706020507" pitchFamily="18" charset="2"/>
              </a:rPr>
              <a:t></a:t>
            </a:r>
            <a:r>
              <a:rPr lang="vi-VN" sz="4000" spc="-5"/>
              <a:t> </a:t>
            </a:r>
            <a:r>
              <a:rPr lang="en-US" sz="4000" spc="-5"/>
              <a:t>I</a:t>
            </a:r>
            <a:r>
              <a:rPr lang="vi-VN" sz="4000" spc="-5"/>
              <a:t>, với các ước lượng heuristic của các trạng thái so với trạng thái đích được cho </a:t>
            </a:r>
            <a:r>
              <a:rPr lang="en-US" sz="4000" spc="-5"/>
              <a:t>ở Bảng</a:t>
            </a:r>
            <a:r>
              <a:rPr lang="vi-VN" sz="4000" spc="-5"/>
              <a:t>.</a:t>
            </a:r>
            <a:endParaRPr lang="vi-VN" sz="3600" spc="-5"/>
          </a:p>
        </p:txBody>
      </p:sp>
      <p:graphicFrame>
        <p:nvGraphicFramePr>
          <p:cNvPr id="12" name="Table 12">
            <a:extLst>
              <a:ext uri="{FF2B5EF4-FFF2-40B4-BE49-F238E27FC236}">
                <a16:creationId xmlns:a16="http://schemas.microsoft.com/office/drawing/2014/main" id="{D2B7228F-CBF5-9B40-823C-DAFAECE02982}"/>
              </a:ext>
            </a:extLst>
          </p:cNvPr>
          <p:cNvGraphicFramePr>
            <a:graphicFrameLocks noGrp="1"/>
          </p:cNvGraphicFramePr>
          <p:nvPr>
            <p:extLst>
              <p:ext uri="{D42A27DB-BD31-4B8C-83A1-F6EECF244321}">
                <p14:modId xmlns:p14="http://schemas.microsoft.com/office/powerpoint/2010/main" val="806236472"/>
              </p:ext>
            </p:extLst>
          </p:nvPr>
        </p:nvGraphicFramePr>
        <p:xfrm>
          <a:off x="11058756" y="8867542"/>
          <a:ext cx="7149168" cy="1402080"/>
        </p:xfrm>
        <a:graphic>
          <a:graphicData uri="http://schemas.openxmlformats.org/drawingml/2006/table">
            <a:tbl>
              <a:tblPr firstRow="1" bandRow="1">
                <a:tableStyleId>{5C22544A-7EE6-4342-B048-85BDC9FD1C3A}</a:tableStyleId>
              </a:tblPr>
              <a:tblGrid>
                <a:gridCol w="893646">
                  <a:extLst>
                    <a:ext uri="{9D8B030D-6E8A-4147-A177-3AD203B41FA5}">
                      <a16:colId xmlns:a16="http://schemas.microsoft.com/office/drawing/2014/main" val="3683382143"/>
                    </a:ext>
                  </a:extLst>
                </a:gridCol>
                <a:gridCol w="893646">
                  <a:extLst>
                    <a:ext uri="{9D8B030D-6E8A-4147-A177-3AD203B41FA5}">
                      <a16:colId xmlns:a16="http://schemas.microsoft.com/office/drawing/2014/main" val="4196421383"/>
                    </a:ext>
                  </a:extLst>
                </a:gridCol>
                <a:gridCol w="893646">
                  <a:extLst>
                    <a:ext uri="{9D8B030D-6E8A-4147-A177-3AD203B41FA5}">
                      <a16:colId xmlns:a16="http://schemas.microsoft.com/office/drawing/2014/main" val="2115721841"/>
                    </a:ext>
                  </a:extLst>
                </a:gridCol>
                <a:gridCol w="893646">
                  <a:extLst>
                    <a:ext uri="{9D8B030D-6E8A-4147-A177-3AD203B41FA5}">
                      <a16:colId xmlns:a16="http://schemas.microsoft.com/office/drawing/2014/main" val="3071597781"/>
                    </a:ext>
                  </a:extLst>
                </a:gridCol>
                <a:gridCol w="893646">
                  <a:extLst>
                    <a:ext uri="{9D8B030D-6E8A-4147-A177-3AD203B41FA5}">
                      <a16:colId xmlns:a16="http://schemas.microsoft.com/office/drawing/2014/main" val="224466938"/>
                    </a:ext>
                  </a:extLst>
                </a:gridCol>
                <a:gridCol w="893646">
                  <a:extLst>
                    <a:ext uri="{9D8B030D-6E8A-4147-A177-3AD203B41FA5}">
                      <a16:colId xmlns:a16="http://schemas.microsoft.com/office/drawing/2014/main" val="3832202394"/>
                    </a:ext>
                  </a:extLst>
                </a:gridCol>
                <a:gridCol w="893646">
                  <a:extLst>
                    <a:ext uri="{9D8B030D-6E8A-4147-A177-3AD203B41FA5}">
                      <a16:colId xmlns:a16="http://schemas.microsoft.com/office/drawing/2014/main" val="1236262606"/>
                    </a:ext>
                  </a:extLst>
                </a:gridCol>
                <a:gridCol w="893646">
                  <a:extLst>
                    <a:ext uri="{9D8B030D-6E8A-4147-A177-3AD203B41FA5}">
                      <a16:colId xmlns:a16="http://schemas.microsoft.com/office/drawing/2014/main" val="3045918836"/>
                    </a:ext>
                  </a:extLst>
                </a:gridCol>
              </a:tblGrid>
              <a:tr h="370840">
                <a:tc>
                  <a:txBody>
                    <a:bodyPr/>
                    <a:lstStyle/>
                    <a:p>
                      <a:pPr algn="ctr"/>
                      <a:r>
                        <a:rPr lang="en-US" sz="4000"/>
                        <a:t>A</a:t>
                      </a:r>
                    </a:p>
                  </a:txBody>
                  <a:tcPr/>
                </a:tc>
                <a:tc>
                  <a:txBody>
                    <a:bodyPr/>
                    <a:lstStyle/>
                    <a:p>
                      <a:pPr algn="ctr"/>
                      <a:r>
                        <a:rPr lang="en-US" sz="4000"/>
                        <a:t>B</a:t>
                      </a:r>
                    </a:p>
                  </a:txBody>
                  <a:tcPr/>
                </a:tc>
                <a:tc>
                  <a:txBody>
                    <a:bodyPr/>
                    <a:lstStyle/>
                    <a:p>
                      <a:pPr algn="ctr"/>
                      <a:r>
                        <a:rPr lang="en-US" sz="4000"/>
                        <a:t>C</a:t>
                      </a:r>
                    </a:p>
                  </a:txBody>
                  <a:tcPr/>
                </a:tc>
                <a:tc>
                  <a:txBody>
                    <a:bodyPr/>
                    <a:lstStyle/>
                    <a:p>
                      <a:pPr algn="ctr"/>
                      <a:r>
                        <a:rPr lang="en-US" sz="4000"/>
                        <a:t>D</a:t>
                      </a:r>
                    </a:p>
                  </a:txBody>
                  <a:tcPr/>
                </a:tc>
                <a:tc>
                  <a:txBody>
                    <a:bodyPr/>
                    <a:lstStyle/>
                    <a:p>
                      <a:pPr algn="ctr"/>
                      <a:r>
                        <a:rPr lang="en-US" sz="4000"/>
                        <a:t>E</a:t>
                      </a:r>
                    </a:p>
                  </a:txBody>
                  <a:tcPr/>
                </a:tc>
                <a:tc>
                  <a:txBody>
                    <a:bodyPr/>
                    <a:lstStyle/>
                    <a:p>
                      <a:pPr algn="ctr"/>
                      <a:r>
                        <a:rPr lang="en-US" sz="4000"/>
                        <a:t>F</a:t>
                      </a:r>
                    </a:p>
                  </a:txBody>
                  <a:tcPr/>
                </a:tc>
                <a:tc>
                  <a:txBody>
                    <a:bodyPr/>
                    <a:lstStyle/>
                    <a:p>
                      <a:pPr algn="ctr"/>
                      <a:r>
                        <a:rPr lang="en-US" sz="4000"/>
                        <a:t>G</a:t>
                      </a:r>
                    </a:p>
                  </a:txBody>
                  <a:tcPr/>
                </a:tc>
                <a:tc>
                  <a:txBody>
                    <a:bodyPr/>
                    <a:lstStyle/>
                    <a:p>
                      <a:pPr algn="ctr"/>
                      <a:r>
                        <a:rPr lang="en-US" sz="4000"/>
                        <a:t>H</a:t>
                      </a:r>
                    </a:p>
                  </a:txBody>
                  <a:tcPr/>
                </a:tc>
                <a:extLst>
                  <a:ext uri="{0D108BD9-81ED-4DB2-BD59-A6C34878D82A}">
                    <a16:rowId xmlns:a16="http://schemas.microsoft.com/office/drawing/2014/main" val="3005434446"/>
                  </a:ext>
                </a:extLst>
              </a:tr>
              <a:tr h="370840">
                <a:tc>
                  <a:txBody>
                    <a:bodyPr/>
                    <a:lstStyle/>
                    <a:p>
                      <a:pPr algn="ctr"/>
                      <a:r>
                        <a:rPr lang="en-US" sz="4000"/>
                        <a:t>20</a:t>
                      </a:r>
                    </a:p>
                  </a:txBody>
                  <a:tcPr/>
                </a:tc>
                <a:tc>
                  <a:txBody>
                    <a:bodyPr/>
                    <a:lstStyle/>
                    <a:p>
                      <a:pPr algn="ctr"/>
                      <a:r>
                        <a:rPr lang="en-US" sz="4000"/>
                        <a:t>5</a:t>
                      </a:r>
                    </a:p>
                  </a:txBody>
                  <a:tcPr/>
                </a:tc>
                <a:tc>
                  <a:txBody>
                    <a:bodyPr/>
                    <a:lstStyle/>
                    <a:p>
                      <a:pPr algn="ctr"/>
                      <a:r>
                        <a:rPr lang="en-US" sz="4000"/>
                        <a:t>7</a:t>
                      </a:r>
                    </a:p>
                  </a:txBody>
                  <a:tcPr/>
                </a:tc>
                <a:tc>
                  <a:txBody>
                    <a:bodyPr/>
                    <a:lstStyle/>
                    <a:p>
                      <a:pPr algn="ctr"/>
                      <a:r>
                        <a:rPr lang="en-US" sz="4000"/>
                        <a:t>6</a:t>
                      </a:r>
                    </a:p>
                  </a:txBody>
                  <a:tcPr/>
                </a:tc>
                <a:tc>
                  <a:txBody>
                    <a:bodyPr/>
                    <a:lstStyle/>
                    <a:p>
                      <a:pPr algn="ctr"/>
                      <a:r>
                        <a:rPr lang="en-US" sz="4000"/>
                        <a:t>9</a:t>
                      </a:r>
                    </a:p>
                  </a:txBody>
                  <a:tcPr/>
                </a:tc>
                <a:tc>
                  <a:txBody>
                    <a:bodyPr/>
                    <a:lstStyle/>
                    <a:p>
                      <a:pPr algn="ctr"/>
                      <a:r>
                        <a:rPr lang="en-US" sz="4000"/>
                        <a:t>1</a:t>
                      </a:r>
                    </a:p>
                  </a:txBody>
                  <a:tcPr/>
                </a:tc>
                <a:tc>
                  <a:txBody>
                    <a:bodyPr/>
                    <a:lstStyle/>
                    <a:p>
                      <a:pPr algn="ctr"/>
                      <a:r>
                        <a:rPr lang="en-US" sz="4000"/>
                        <a:t>3</a:t>
                      </a:r>
                    </a:p>
                  </a:txBody>
                  <a:tcPr/>
                </a:tc>
                <a:tc>
                  <a:txBody>
                    <a:bodyPr/>
                    <a:lstStyle/>
                    <a:p>
                      <a:pPr algn="ctr"/>
                      <a:r>
                        <a:rPr lang="en-US" sz="4000"/>
                        <a:t>0</a:t>
                      </a:r>
                    </a:p>
                  </a:txBody>
                  <a:tcPr/>
                </a:tc>
                <a:extLst>
                  <a:ext uri="{0D108BD9-81ED-4DB2-BD59-A6C34878D82A}">
                    <a16:rowId xmlns:a16="http://schemas.microsoft.com/office/drawing/2014/main" val="1061815794"/>
                  </a:ext>
                </a:extLst>
              </a:tr>
            </a:tbl>
          </a:graphicData>
        </a:graphic>
      </p:graphicFrame>
      <p:pic>
        <p:nvPicPr>
          <p:cNvPr id="14" name="Picture 13">
            <a:extLst>
              <a:ext uri="{FF2B5EF4-FFF2-40B4-BE49-F238E27FC236}">
                <a16:creationId xmlns:a16="http://schemas.microsoft.com/office/drawing/2014/main" id="{8CD0ABF2-DCED-98D6-208A-E703D5042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156" y="2192625"/>
            <a:ext cx="7887141" cy="6628050"/>
          </a:xfrm>
          <a:prstGeom prst="rect">
            <a:avLst/>
          </a:prstGeom>
        </p:spPr>
      </p:pic>
    </p:spTree>
    <p:extLst>
      <p:ext uri="{BB962C8B-B14F-4D97-AF65-F5344CB8AC3E}">
        <p14:creationId xmlns:p14="http://schemas.microsoft.com/office/powerpoint/2010/main" val="4259145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211"/>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46760">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pPr algn="ctr">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tc>
                    <a:extLst>
                      <a:ext uri="{0D108BD9-81ED-4DB2-BD59-A6C34878D82A}">
                        <a16:rowId xmlns:a16="http://schemas.microsoft.com/office/drawing/2014/main" val="1128438719"/>
                      </a:ext>
                    </a:extLst>
                  </a:tr>
                  <a:tr h="0">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924761404"/>
                  </p:ext>
                </p:extLst>
              </p:nvPr>
            </p:nvGraphicFramePr>
            <p:xfrm>
              <a:off x="513556" y="2451100"/>
              <a:ext cx="16842292" cy="6891339"/>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365943">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0</a:t>
                          </a:r>
                        </a:p>
                      </a:txBody>
                      <a:tcPr/>
                    </a:tc>
                    <a:tc>
                      <a:txBody>
                        <a:bodyPr/>
                        <a:lstStyle/>
                        <a:p>
                          <a:pPr algn="ctr">
                            <a:lnSpc>
                              <a:spcPct val="130000"/>
                            </a:lnSpc>
                          </a:pPr>
                          <a:endParaRPr lang="en-US"/>
                        </a:p>
                      </a:txBody>
                      <a:tcPr/>
                    </a:tc>
                    <a:tc>
                      <a:txBody>
                        <a:bodyPr/>
                        <a:lstStyle/>
                        <a:p>
                          <a:pPr algn="ctr">
                            <a:lnSpc>
                              <a:spcPct val="130000"/>
                            </a:lnSpc>
                          </a:pPr>
                          <a:endParaRPr lang="en-US"/>
                        </a:p>
                      </a:txBody>
                      <a:tcPr/>
                    </a:tc>
                    <a:tc>
                      <a:txBody>
                        <a:bodyPr/>
                        <a:lstStyle/>
                        <a:p>
                          <a:pPr>
                            <a:lnSpc>
                              <a:spcPct val="130000"/>
                            </a:lnSpc>
                          </a:pPr>
                          <a:r>
                            <a:rPr lang="en-US"/>
                            <a:t>g(A)=0</a:t>
                          </a:r>
                        </a:p>
                      </a:txBody>
                      <a:tcPr/>
                    </a:tc>
                    <a:tc>
                      <a:txBody>
                        <a:bodyPr/>
                        <a:lstStyle/>
                        <a:p>
                          <a:pPr>
                            <a:lnSpc>
                              <a:spcPct val="130000"/>
                            </a:lnSpc>
                          </a:pPr>
                          <a:r>
                            <a:rPr lang="en-US"/>
                            <a:t>f(A) = h(A) = 20</a:t>
                          </a:r>
                        </a:p>
                      </a:txBody>
                      <a:tcPr/>
                    </a:tc>
                    <a:tc>
                      <a:txBody>
                        <a:bodyPr/>
                        <a:lstStyle/>
                        <a:p>
                          <a:pPr algn="ctr">
                            <a:lnSpc>
                              <a:spcPct val="130000"/>
                            </a:lnSpc>
                          </a:pPr>
                          <a:r>
                            <a:rPr lang="en-US">
                              <a:sym typeface="Symbol" panose="05050102010706020507" pitchFamily="18" charset="2"/>
                            </a:rPr>
                            <a:t></a:t>
                          </a:r>
                          <a:endParaRPr lang="en-US"/>
                        </a:p>
                      </a:txBody>
                      <a:tcPr/>
                    </a:tc>
                    <a:tc>
                      <a:txBody>
                        <a:bodyPr/>
                        <a:lstStyle/>
                        <a:p>
                          <a:pPr algn="ctr">
                            <a:lnSpc>
                              <a:spcPct val="130000"/>
                            </a:lnSpc>
                          </a:pPr>
                          <a:r>
                            <a:rPr lang="en-US">
                              <a:sym typeface="Symbol" panose="05050102010706020507" pitchFamily="18" charset="2"/>
                            </a:rPr>
                            <a:t>A</a:t>
                          </a:r>
                          <a:endParaRPr lang="en-US"/>
                        </a:p>
                      </a:txBody>
                      <a:tcPr/>
                    </a:tc>
                    <a:tc>
                      <a:txBody>
                        <a:bodyPr/>
                        <a:lstStyle/>
                        <a:p>
                          <a:endParaRPr lang="en-US"/>
                        </a:p>
                      </a:txBody>
                      <a:tcPr>
                        <a:blipFill>
                          <a:blip r:embed="rId3"/>
                          <a:stretch>
                            <a:fillRect l="-963462" t="-93396" r="-1538" b="-900000"/>
                          </a:stretch>
                        </a:blipFill>
                      </a:tcPr>
                    </a:tc>
                    <a:extLst>
                      <a:ext uri="{0D108BD9-81ED-4DB2-BD59-A6C34878D82A}">
                        <a16:rowId xmlns:a16="http://schemas.microsoft.com/office/drawing/2014/main" val="1128438719"/>
                      </a:ext>
                    </a:extLst>
                  </a:tr>
                  <a:tr h="3378899">
                    <a:tc>
                      <a:txBody>
                        <a:bodyPr/>
                        <a:lstStyle/>
                        <a:p>
                          <a:pPr algn="ctr">
                            <a:lnSpc>
                              <a:spcPct val="130000"/>
                            </a:lnSpc>
                          </a:pPr>
                          <a:r>
                            <a:rPr lang="en-US"/>
                            <a:t>1</a:t>
                          </a:r>
                        </a:p>
                      </a:txBody>
                      <a:tcPr anchor="ctr"/>
                    </a:tc>
                    <a:tc>
                      <a:txBody>
                        <a:bodyPr/>
                        <a:lstStyle/>
                        <a:p>
                          <a:pPr algn="ctr">
                            <a:lnSpc>
                              <a:spcPct val="130000"/>
                            </a:lnSpc>
                          </a:pPr>
                          <a:r>
                            <a:rPr lang="en-US"/>
                            <a:t>A</a:t>
                          </a:r>
                        </a:p>
                        <a:p>
                          <a:pPr algn="ctr">
                            <a:lnSpc>
                              <a:spcPct val="130000"/>
                            </a:lnSpc>
                          </a:pPr>
                          <a:r>
                            <a:rPr lang="en-US"/>
                            <a:t>f(A)&lt;min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p>
                          <a:pPr algn="ctr">
                            <a:lnSpc>
                              <a:spcPct val="130000"/>
                            </a:lnSpc>
                          </a:pPr>
                          <a:endParaRPr lang="en-US"/>
                        </a:p>
                        <a:p>
                          <a:pPr algn="ctr">
                            <a:lnSpc>
                              <a:spcPct val="130000"/>
                            </a:lnSpc>
                          </a:pPr>
                          <a:r>
                            <a:rPr lang="en-US"/>
                            <a:t>D</a:t>
                          </a:r>
                        </a:p>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g(B) = g(A) + cost(A,B)</a:t>
                          </a:r>
                        </a:p>
                        <a:p>
                          <a:pPr algn="l">
                            <a:lnSpc>
                              <a:spcPct val="130000"/>
                            </a:lnSpc>
                          </a:pPr>
                          <a:r>
                            <a:rPr lang="en-US"/>
                            <a:t>           = 0 + 6 = 6</a:t>
                          </a:r>
                        </a:p>
                        <a:p>
                          <a:pPr algn="l">
                            <a:lnSpc>
                              <a:spcPct val="130000"/>
                            </a:lnSpc>
                          </a:pPr>
                          <a:r>
                            <a:rPr lang="en-US"/>
                            <a:t>g(C) = g(A) + cost(A,C)</a:t>
                          </a:r>
                        </a:p>
                        <a:p>
                          <a:pPr algn="l">
                            <a:lnSpc>
                              <a:spcPct val="130000"/>
                            </a:lnSpc>
                          </a:pPr>
                          <a:r>
                            <a:rPr lang="en-US"/>
                            <a:t>          = 0 + 13 = 13</a:t>
                          </a:r>
                        </a:p>
                        <a:p>
                          <a:pPr algn="l">
                            <a:lnSpc>
                              <a:spcPct val="130000"/>
                            </a:lnSpc>
                          </a:pPr>
                          <a:r>
                            <a:rPr lang="en-US"/>
                            <a:t>g(D) = g(A) + cost(A,D)</a:t>
                          </a:r>
                        </a:p>
                        <a:p>
                          <a:pPr algn="l">
                            <a:lnSpc>
                              <a:spcPct val="130000"/>
                            </a:lnSpc>
                          </a:pPr>
                          <a:r>
                            <a:rPr lang="en-US"/>
                            <a:t>          = 0 + 25 = 25</a:t>
                          </a:r>
                        </a:p>
                      </a:txBody>
                      <a:tcPr anchor="ctr"/>
                    </a:tc>
                    <a:tc>
                      <a:txBody>
                        <a:bodyPr/>
                        <a:lstStyle/>
                        <a:p>
                          <a:pPr algn="l">
                            <a:lnSpc>
                              <a:spcPct val="130000"/>
                            </a:lnSpc>
                          </a:pPr>
                          <a:r>
                            <a:rPr lang="en-US"/>
                            <a:t>f(B) = g(B) + h(B) </a:t>
                          </a:r>
                        </a:p>
                        <a:p>
                          <a:pPr algn="l">
                            <a:lnSpc>
                              <a:spcPct val="130000"/>
                            </a:lnSpc>
                          </a:pPr>
                          <a:r>
                            <a:rPr lang="en-US"/>
                            <a:t>         = 6 + 5 = 11</a:t>
                          </a:r>
                        </a:p>
                        <a:p>
                          <a:pPr algn="l">
                            <a:lnSpc>
                              <a:spcPct val="130000"/>
                            </a:lnSpc>
                          </a:pPr>
                          <a:r>
                            <a:rPr lang="en-US"/>
                            <a:t>f(C) = g(C) + h(C)</a:t>
                          </a:r>
                        </a:p>
                        <a:p>
                          <a:pPr algn="l">
                            <a:lnSpc>
                              <a:spcPct val="130000"/>
                            </a:lnSpc>
                          </a:pPr>
                          <a:r>
                            <a:rPr lang="en-US"/>
                            <a:t>         = 13 + 7 = 20</a:t>
                          </a:r>
                        </a:p>
                        <a:p>
                          <a:pPr algn="l">
                            <a:lnSpc>
                              <a:spcPct val="130000"/>
                            </a:lnSpc>
                          </a:pPr>
                          <a:r>
                            <a:rPr lang="en-US"/>
                            <a:t>f(D) = g(D) + h(D)</a:t>
                          </a:r>
                        </a:p>
                        <a:p>
                          <a:pPr algn="l">
                            <a:lnSpc>
                              <a:spcPct val="130000"/>
                            </a:lnSpc>
                          </a:pPr>
                          <a:r>
                            <a:rPr lang="en-US"/>
                            <a:t>         = 25 + 6 = 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B</a:t>
                          </a:r>
                          <a:r>
                            <a:rPr lang="en-US" baseline="30000"/>
                            <a:t>11</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sym typeface="Symbol" panose="05050102010706020507" pitchFamily="18" charset="2"/>
                            </a:rPr>
                            <a:t></a:t>
                          </a:r>
                          <a:r>
                            <a:rPr lang="en-US"/>
                            <a:t> D</a:t>
                          </a:r>
                          <a:r>
                            <a:rPr lang="en-US" baseline="30000"/>
                            <a:t>31</a:t>
                          </a:r>
                        </a:p>
                      </a:txBody>
                      <a:tcPr anchor="ctr"/>
                    </a:tc>
                    <a:tc>
                      <a:txBody>
                        <a:bodyPr/>
                        <a:lstStyle/>
                        <a:p>
                          <a:pPr algn="ctr">
                            <a:lnSpc>
                              <a:spcPct val="130000"/>
                            </a:lnSpc>
                          </a:pPr>
                          <a:r>
                            <a:rPr lang="en-US"/>
                            <a:t>B</a:t>
                          </a:r>
                          <a:r>
                            <a:rPr lang="en-US" baseline="30000"/>
                            <a:t>11</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36937" r="-1538" b="-71892"/>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2</a:t>
                          </a:r>
                        </a:p>
                      </a:txBody>
                      <a:tcPr anchor="ctr"/>
                    </a:tc>
                    <a:tc>
                      <a:txBody>
                        <a:bodyPr/>
                        <a:lstStyle/>
                        <a:p>
                          <a:pPr algn="ctr">
                            <a:lnSpc>
                              <a:spcPct val="130000"/>
                            </a:lnSpc>
                          </a:pPr>
                          <a:r>
                            <a:rPr lang="en-US"/>
                            <a:t>B</a:t>
                          </a:r>
                        </a:p>
                        <a:p>
                          <a:pPr algn="ctr">
                            <a:lnSpc>
                              <a:spcPct val="130000"/>
                            </a:lnSpc>
                          </a:pPr>
                          <a:r>
                            <a:rPr lang="en-US"/>
                            <a:t>f(B)&lt;min</a:t>
                          </a:r>
                        </a:p>
                      </a:txBody>
                      <a:tcPr anchor="ctr"/>
                    </a:tc>
                    <a:tc>
                      <a:txBody>
                        <a:bodyPr/>
                        <a:lstStyle/>
                        <a:p>
                          <a:pPr algn="ctr">
                            <a:lnSpc>
                              <a:spcPct val="130000"/>
                            </a:lnSpc>
                          </a:pPr>
                          <a:r>
                            <a:rPr lang="en-US"/>
                            <a:t>B</a:t>
                          </a:r>
                        </a:p>
                        <a:p>
                          <a:pPr algn="ctr">
                            <a:lnSpc>
                              <a:spcPct val="130000"/>
                            </a:lnSpc>
                          </a:pPr>
                          <a:endParaRPr lang="en-US"/>
                        </a:p>
                        <a:p>
                          <a:pPr algn="ctr">
                            <a:lnSpc>
                              <a:spcPct val="130000"/>
                            </a:lnSpc>
                          </a:pPr>
                          <a:r>
                            <a:rPr lang="en-US"/>
                            <a:t>C</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g(C) = g(B) + cost(B,C)</a:t>
                          </a:r>
                        </a:p>
                        <a:p>
                          <a:pPr algn="l">
                            <a:lnSpc>
                              <a:spcPct val="130000"/>
                            </a:lnSpc>
                          </a:pPr>
                          <a:r>
                            <a:rPr lang="en-US"/>
                            <a:t>           = 6+ 3 = 9</a:t>
                          </a:r>
                        </a:p>
                        <a:p>
                          <a:pPr algn="l">
                            <a:lnSpc>
                              <a:spcPct val="130000"/>
                            </a:lnSpc>
                          </a:pPr>
                          <a:r>
                            <a:rPr lang="en-US"/>
                            <a:t>g(E) = g(B) + cost(B,E)</a:t>
                          </a:r>
                        </a:p>
                        <a:p>
                          <a:pPr algn="l">
                            <a:lnSpc>
                              <a:spcPct val="130000"/>
                            </a:lnSpc>
                          </a:pPr>
                          <a:r>
                            <a:rPr lang="en-US"/>
                            <a:t>          = 6 + 5 = 11</a:t>
                          </a:r>
                        </a:p>
                      </a:txBody>
                      <a:tcPr anchor="ctr"/>
                    </a:tc>
                    <a:tc>
                      <a:txBody>
                        <a:bodyPr/>
                        <a:lstStyle/>
                        <a:p>
                          <a:pPr algn="l">
                            <a:lnSpc>
                              <a:spcPct val="130000"/>
                            </a:lnSpc>
                          </a:pPr>
                          <a:r>
                            <a:rPr lang="en-US"/>
                            <a:t>f(C) = g(C) + h(C) </a:t>
                          </a:r>
                        </a:p>
                        <a:p>
                          <a:pPr algn="l">
                            <a:lnSpc>
                              <a:spcPct val="130000"/>
                            </a:lnSpc>
                          </a:pPr>
                          <a:r>
                            <a:rPr lang="en-US"/>
                            <a:t>         = 9 + 7 = 16</a:t>
                          </a:r>
                        </a:p>
                        <a:p>
                          <a:pPr algn="l">
                            <a:lnSpc>
                              <a:spcPct val="130000"/>
                            </a:lnSpc>
                          </a:pPr>
                          <a:r>
                            <a:rPr lang="en-US"/>
                            <a:t>f(E) = g(E) + h(E)</a:t>
                          </a:r>
                        </a:p>
                        <a:p>
                          <a:pPr algn="l">
                            <a:lnSpc>
                              <a:spcPct val="130000"/>
                            </a:lnSpc>
                          </a:pPr>
                          <a:r>
                            <a:rPr lang="en-US"/>
                            <a:t>         = 11 + 9 = 20</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9</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11</a:t>
                          </a:r>
                        </a:p>
                      </a:txBody>
                      <a:tcPr anchor="ctr"/>
                    </a:tc>
                    <a:tc>
                      <a:txBody>
                        <a:bodyPr/>
                        <a:lstStyle/>
                        <a:p>
                          <a:pPr algn="ctr">
                            <a:lnSpc>
                              <a:spcPct val="130000"/>
                            </a:lnSpc>
                          </a:pPr>
                          <a:r>
                            <a:rPr lang="en-US"/>
                            <a:t>C</a:t>
                          </a:r>
                          <a:r>
                            <a:rPr lang="en-US" baseline="30000"/>
                            <a:t>9</a:t>
                          </a:r>
                          <a:r>
                            <a:rPr lang="en-US"/>
                            <a:t>, E</a:t>
                          </a:r>
                          <a:r>
                            <a:rPr lang="en-US" baseline="30000"/>
                            <a:t>20</a:t>
                          </a:r>
                          <a:r>
                            <a:rPr lang="en-US"/>
                            <a:t>,C</a:t>
                          </a:r>
                          <a:r>
                            <a:rPr lang="en-US" baseline="30000"/>
                            <a:t>20</a:t>
                          </a:r>
                          <a:r>
                            <a:rPr lang="en-US"/>
                            <a:t>, D</a:t>
                          </a:r>
                          <a:r>
                            <a:rPr lang="en-US" baseline="30000"/>
                            <a:t>31</a:t>
                          </a:r>
                        </a:p>
                      </a:txBody>
                      <a:tcPr anchor="ctr"/>
                    </a:tc>
                    <a:tc>
                      <a:txBody>
                        <a:bodyPr/>
                        <a:lstStyle/>
                        <a:p>
                          <a:endParaRPr lang="en-US"/>
                        </a:p>
                      </a:txBody>
                      <a:tcPr anchor="ctr">
                        <a:blipFill>
                          <a:blip r:embed="rId3"/>
                          <a:stretch>
                            <a:fillRect l="-963462" t="-204301" r="-1538" b="-7258"/>
                          </a:stretch>
                        </a:blipFill>
                      </a:tcPr>
                    </a:tc>
                    <a:extLst>
                      <a:ext uri="{0D108BD9-81ED-4DB2-BD59-A6C34878D82A}">
                        <a16:rowId xmlns:a16="http://schemas.microsoft.com/office/drawing/2014/main" val="4227093414"/>
                      </a:ext>
                    </a:extLst>
                  </a:tr>
                </a:tbl>
              </a:graphicData>
            </a:graphic>
          </p:graphicFrame>
        </mc:Fallback>
      </mc:AlternateContent>
    </p:spTree>
    <p:extLst>
      <p:ext uri="{BB962C8B-B14F-4D97-AF65-F5344CB8AC3E}">
        <p14:creationId xmlns:p14="http://schemas.microsoft.com/office/powerpoint/2010/main" val="4007722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1808"/>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dirty="0"/>
                            <a:t>F</a:t>
                          </a:r>
                        </a:p>
                        <a:p>
                          <a:pPr algn="ctr">
                            <a:lnSpc>
                              <a:spcPct val="130000"/>
                            </a:lnSpc>
                          </a:pPr>
                          <a:endParaRPr lang="en-US" dirty="0"/>
                        </a:p>
                        <a:p>
                          <a:pPr algn="ctr">
                            <a:lnSpc>
                              <a:spcPct val="130000"/>
                            </a:lnSpc>
                          </a:pPr>
                          <a:r>
                            <a:rPr lang="en-US" dirty="0"/>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4</a:t>
                          </a:r>
                        </a:p>
                      </a:txBody>
                      <a:tcPr anchor="ctr"/>
                    </a:tc>
                    <a:tc>
                      <a:txBody>
                        <a:bodyPr/>
                        <a:lstStyle/>
                        <a:p>
                          <a:pPr algn="ctr">
                            <a:lnSpc>
                              <a:spcPct val="130000"/>
                            </a:lnSpc>
                          </a:pPr>
                          <a:r>
                            <a:rPr lang="en-US" dirty="0"/>
                            <a:t>F</a:t>
                          </a:r>
                        </a:p>
                        <a:p>
                          <a:pPr algn="ctr">
                            <a:lnSpc>
                              <a:spcPct val="130000"/>
                            </a:lnSpc>
                          </a:pPr>
                          <a:r>
                            <a:rPr lang="en-US" dirty="0"/>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=16&lt;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1247692306"/>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365597694"/>
                  </p:ext>
                </p:extLst>
              </p:nvPr>
            </p:nvGraphicFramePr>
            <p:xfrm>
              <a:off x="513556" y="2451100"/>
              <a:ext cx="16948654" cy="68420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21402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2266633">
                    <a:tc>
                      <a:txBody>
                        <a:bodyPr/>
                        <a:lstStyle/>
                        <a:p>
                          <a:pPr algn="ctr">
                            <a:lnSpc>
                              <a:spcPct val="130000"/>
                            </a:lnSpc>
                          </a:pPr>
                          <a:r>
                            <a:rPr lang="en-US"/>
                            <a:t>3</a:t>
                          </a:r>
                        </a:p>
                      </a:txBody>
                      <a:tcPr anchor="ctr"/>
                    </a:tc>
                    <a:tc>
                      <a:txBody>
                        <a:bodyPr/>
                        <a:lstStyle/>
                        <a:p>
                          <a:pPr algn="ctr">
                            <a:lnSpc>
                              <a:spcPct val="130000"/>
                            </a:lnSpc>
                          </a:pPr>
                          <a:r>
                            <a:rPr lang="en-US"/>
                            <a:t>C</a:t>
                          </a:r>
                        </a:p>
                        <a:p>
                          <a:pPr algn="ctr">
                            <a:lnSpc>
                              <a:spcPct val="130000"/>
                            </a:lnSpc>
                          </a:pPr>
                          <a:r>
                            <a:rPr lang="en-US"/>
                            <a:t>f(C)&lt;min</a:t>
                          </a:r>
                        </a:p>
                      </a:txBody>
                      <a:tcPr anchor="ctr"/>
                    </a:tc>
                    <a:tc>
                      <a:txBody>
                        <a:bodyPr/>
                        <a:lstStyle/>
                        <a:p>
                          <a:pPr algn="ctr">
                            <a:lnSpc>
                              <a:spcPct val="130000"/>
                            </a:lnSpc>
                          </a:pPr>
                          <a:r>
                            <a:rPr lang="en-US"/>
                            <a:t>F</a:t>
                          </a:r>
                        </a:p>
                        <a:p>
                          <a:pPr algn="ctr">
                            <a:lnSpc>
                              <a:spcPct val="130000"/>
                            </a:lnSpc>
                          </a:pPr>
                          <a:endParaRPr lang="en-US"/>
                        </a:p>
                        <a:p>
                          <a:pPr algn="ctr">
                            <a:lnSpc>
                              <a:spcPct val="130000"/>
                            </a:lnSpc>
                          </a:pPr>
                          <a:r>
                            <a:rPr lang="en-US"/>
                            <a:t>G</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g(F) = g(C) + cost(C,F)</a:t>
                          </a:r>
                        </a:p>
                        <a:p>
                          <a:pPr algn="l">
                            <a:lnSpc>
                              <a:spcPct val="130000"/>
                            </a:lnSpc>
                          </a:pPr>
                          <a:r>
                            <a:rPr lang="en-US"/>
                            <a:t>           = 9 + 3 = 12</a:t>
                          </a:r>
                        </a:p>
                        <a:p>
                          <a:pPr algn="l">
                            <a:lnSpc>
                              <a:spcPct val="130000"/>
                            </a:lnSpc>
                          </a:pPr>
                          <a:r>
                            <a:rPr lang="en-US"/>
                            <a:t>g(G) = g(C) + cost(C,G)</a:t>
                          </a:r>
                        </a:p>
                        <a:p>
                          <a:pPr algn="l">
                            <a:lnSpc>
                              <a:spcPct val="130000"/>
                            </a:lnSpc>
                          </a:pPr>
                          <a:r>
                            <a:rPr lang="en-US"/>
                            <a:t>          = 9 + 2 = 11</a:t>
                          </a:r>
                        </a:p>
                      </a:txBody>
                      <a:tcPr anchor="ctr"/>
                    </a:tc>
                    <a:tc>
                      <a:txBody>
                        <a:bodyPr/>
                        <a:lstStyle/>
                        <a:p>
                          <a:pPr algn="l">
                            <a:lnSpc>
                              <a:spcPct val="130000"/>
                            </a:lnSpc>
                          </a:pPr>
                          <a:r>
                            <a:rPr lang="en-US"/>
                            <a:t>f(F) = g(F) + h(F) </a:t>
                          </a:r>
                        </a:p>
                        <a:p>
                          <a:pPr algn="l">
                            <a:lnSpc>
                              <a:spcPct val="130000"/>
                            </a:lnSpc>
                          </a:pPr>
                          <a:r>
                            <a:rPr lang="en-US"/>
                            <a:t>         = 12 + 1 = 13</a:t>
                          </a:r>
                        </a:p>
                        <a:p>
                          <a:pPr algn="l">
                            <a:lnSpc>
                              <a:spcPct val="130000"/>
                            </a:lnSpc>
                          </a:pPr>
                          <a:r>
                            <a:rPr lang="en-US"/>
                            <a:t>f(G) = g(G) + h(G)</a:t>
                          </a:r>
                        </a:p>
                        <a:p>
                          <a:pPr algn="l">
                            <a:lnSpc>
                              <a:spcPct val="130000"/>
                            </a:lnSpc>
                          </a:pPr>
                          <a:r>
                            <a:rPr lang="en-US"/>
                            <a:t>          = 11 + 3 = 14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a:t>
                          </a:r>
                          <a:r>
                            <a:rPr lang="en-US" baseline="30000"/>
                            <a:t>13</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p>
                      </a:txBody>
                      <a:tcPr anchor="ctr"/>
                    </a:tc>
                    <a:tc>
                      <a:txBody>
                        <a:bodyPr/>
                        <a:lstStyle/>
                        <a:p>
                          <a:pPr algn="ctr">
                            <a:lnSpc>
                              <a:spcPct val="130000"/>
                            </a:lnSpc>
                          </a:pPr>
                          <a:r>
                            <a:rPr lang="en-US"/>
                            <a:t>F</a:t>
                          </a:r>
                          <a:r>
                            <a:rPr lang="en-US" baseline="30000"/>
                            <a:t>13</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26613" r="-1538" b="-182796"/>
                          </a:stretch>
                        </a:blipFill>
                      </a:tcPr>
                    </a:tc>
                    <a:extLst>
                      <a:ext uri="{0D108BD9-81ED-4DB2-BD59-A6C34878D82A}">
                        <a16:rowId xmlns:a16="http://schemas.microsoft.com/office/drawing/2014/main" val="1747608033"/>
                      </a:ext>
                    </a:extLst>
                  </a:tr>
                  <a:tr h="2266633">
                    <a:tc>
                      <a:txBody>
                        <a:bodyPr/>
                        <a:lstStyle/>
                        <a:p>
                          <a:pPr algn="ctr">
                            <a:lnSpc>
                              <a:spcPct val="130000"/>
                            </a:lnSpc>
                          </a:pPr>
                          <a:r>
                            <a:rPr lang="en-US"/>
                            <a:t>4</a:t>
                          </a:r>
                        </a:p>
                      </a:txBody>
                      <a:tcPr anchor="ctr"/>
                    </a:tc>
                    <a:tc>
                      <a:txBody>
                        <a:bodyPr/>
                        <a:lstStyle/>
                        <a:p>
                          <a:pPr algn="ctr">
                            <a:lnSpc>
                              <a:spcPct val="130000"/>
                            </a:lnSpc>
                          </a:pPr>
                          <a:r>
                            <a:rPr lang="en-US"/>
                            <a:t>F</a:t>
                          </a:r>
                        </a:p>
                        <a:p>
                          <a:pPr algn="ctr">
                            <a:lnSpc>
                              <a:spcPct val="130000"/>
                            </a:lnSpc>
                          </a:pPr>
                          <a:r>
                            <a:rPr lang="en-US"/>
                            <a:t>f(F)&lt;min</a:t>
                          </a:r>
                        </a:p>
                      </a:txBody>
                      <a:tcPr anchor="ctr"/>
                    </a:tc>
                    <a:tc>
                      <a:txBody>
                        <a:bodyPr/>
                        <a:lstStyle/>
                        <a:p>
                          <a:pPr algn="ctr">
                            <a:lnSpc>
                              <a:spcPct val="130000"/>
                            </a:lnSpc>
                          </a:pPr>
                          <a:r>
                            <a:rPr lang="en-US"/>
                            <a:t>G</a:t>
                          </a:r>
                        </a:p>
                        <a:p>
                          <a:pPr algn="ctr">
                            <a:lnSpc>
                              <a:spcPct val="130000"/>
                            </a:lnSpc>
                          </a:pPr>
                          <a:endParaRPr lang="en-US"/>
                        </a:p>
                        <a:p>
                          <a:pPr algn="ctr">
                            <a:lnSpc>
                              <a:spcPct val="130000"/>
                            </a:lnSpc>
                          </a:pPr>
                          <a:r>
                            <a:rPr lang="en-US"/>
                            <a:t>H</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r>
                            <a:rPr lang="en-US"/>
                            <a:t>g(G) = g(F) + cost(F,G)</a:t>
                          </a:r>
                        </a:p>
                        <a:p>
                          <a:pPr algn="l">
                            <a:lnSpc>
                              <a:spcPct val="130000"/>
                            </a:lnSpc>
                          </a:pPr>
                          <a:r>
                            <a:rPr lang="en-US"/>
                            <a:t>           = 11+ 8 = 17</a:t>
                          </a:r>
                        </a:p>
                        <a:p>
                          <a:pPr algn="l">
                            <a:lnSpc>
                              <a:spcPct val="130000"/>
                            </a:lnSpc>
                          </a:pPr>
                          <a:r>
                            <a:rPr lang="en-US"/>
                            <a:t>g(H) = g(F) + cost(F,H)</a:t>
                          </a:r>
                        </a:p>
                        <a:p>
                          <a:pPr algn="l">
                            <a:lnSpc>
                              <a:spcPct val="130000"/>
                            </a:lnSpc>
                          </a:pPr>
                          <a:r>
                            <a:rPr lang="en-US"/>
                            <a:t>          = 11 + 5 = 16</a:t>
                          </a:r>
                        </a:p>
                      </a:txBody>
                      <a:tcPr anchor="ctr"/>
                    </a:tc>
                    <a:tc>
                      <a:txBody>
                        <a:bodyPr/>
                        <a:lstStyle/>
                        <a:p>
                          <a:pPr algn="l">
                            <a:lnSpc>
                              <a:spcPct val="130000"/>
                            </a:lnSpc>
                          </a:pPr>
                          <a:r>
                            <a:rPr lang="en-US"/>
                            <a:t>f(G) = g(G) + h(G) </a:t>
                          </a:r>
                        </a:p>
                        <a:p>
                          <a:pPr algn="l">
                            <a:lnSpc>
                              <a:spcPct val="130000"/>
                            </a:lnSpc>
                          </a:pPr>
                          <a:r>
                            <a:rPr lang="en-US"/>
                            <a:t>         = 17 + 3 = 20</a:t>
                          </a:r>
                        </a:p>
                        <a:p>
                          <a:pPr algn="l">
                            <a:lnSpc>
                              <a:spcPct val="130000"/>
                            </a:lnSpc>
                          </a:pPr>
                          <a:r>
                            <a:rPr lang="en-US"/>
                            <a:t>f(H) = g(H) + h(H)</a:t>
                          </a:r>
                        </a:p>
                        <a:p>
                          <a:pPr algn="l">
                            <a:lnSpc>
                              <a:spcPct val="130000"/>
                            </a:lnSpc>
                          </a:pPr>
                          <a:r>
                            <a:rPr lang="en-US"/>
                            <a:t>         = 16 + 0 = 16</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sym typeface="Symbol" panose="05050102010706020507" pitchFamily="18" charset="2"/>
                            </a:rPr>
                            <a:t></a:t>
                          </a:r>
                          <a:r>
                            <a:rPr lang="en-US"/>
                            <a:t> </a:t>
                          </a:r>
                        </a:p>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16</a:t>
                          </a:r>
                        </a:p>
                      </a:txBody>
                      <a:tcPr anchor="ctr"/>
                    </a:tc>
                    <a:tc>
                      <a:txBody>
                        <a:bodyPr/>
                        <a:lstStyle/>
                        <a:p>
                          <a:pPr algn="ctr">
                            <a:lnSpc>
                              <a:spcPct val="130000"/>
                            </a:lnSpc>
                          </a:pPr>
                          <a:r>
                            <a:rPr lang="en-US"/>
                            <a:t>H</a:t>
                          </a:r>
                          <a:r>
                            <a:rPr lang="en-US" baseline="30000"/>
                            <a:t>16</a:t>
                          </a:r>
                          <a:r>
                            <a:rPr lang="en-US"/>
                            <a:t>, 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126613" r="-1538" b="-82796"/>
                          </a:stretch>
                        </a:blipFill>
                      </a:tcPr>
                    </a:tc>
                    <a:extLst>
                      <a:ext uri="{0D108BD9-81ED-4DB2-BD59-A6C34878D82A}">
                        <a16:rowId xmlns:a16="http://schemas.microsoft.com/office/drawing/2014/main" val="4227093414"/>
                      </a:ext>
                    </a:extLst>
                  </a:tr>
                  <a:tr h="1710500">
                    <a:tc>
                      <a:txBody>
                        <a:bodyPr/>
                        <a:lstStyle/>
                        <a:p>
                          <a:pPr algn="ctr">
                            <a:lnSpc>
                              <a:spcPct val="130000"/>
                            </a:lnSpc>
                          </a:pPr>
                          <a:r>
                            <a:rPr lang="en-US"/>
                            <a:t>5</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US"/>
                        </a:p>
                      </a:txBody>
                      <a:tcPr anchor="ctr">
                        <a:blipFill>
                          <a:blip r:embed="rId3"/>
                          <a:stretch>
                            <a:fillRect l="-235450" t="-300000" r="-155908" b="-9609"/>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20</a:t>
                          </a:r>
                          <a:r>
                            <a:rPr lang="en-US"/>
                            <a:t>, 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US"/>
                        </a:p>
                      </a:txBody>
                      <a:tcPr anchor="ctr">
                        <a:blipFill>
                          <a:blip r:embed="rId3"/>
                          <a:stretch>
                            <a:fillRect l="-970000" t="-300000" r="-1538" b="-9609"/>
                          </a:stretch>
                        </a:blipFill>
                      </a:tcPr>
                    </a:tc>
                    <a:extLst>
                      <a:ext uri="{0D108BD9-81ED-4DB2-BD59-A6C34878D82A}">
                        <a16:rowId xmlns:a16="http://schemas.microsoft.com/office/drawing/2014/main" val="1247692306"/>
                      </a:ext>
                    </a:extLst>
                  </a:tr>
                </a:tbl>
              </a:graphicData>
            </a:graphic>
          </p:graphicFrame>
        </mc:Fallback>
      </mc:AlternateContent>
    </p:spTree>
    <p:extLst>
      <p:ext uri="{BB962C8B-B14F-4D97-AF65-F5344CB8AC3E}">
        <p14:creationId xmlns:p14="http://schemas.microsoft.com/office/powerpoint/2010/main" val="158860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Nhánh – cận (Branch-and-Bound)</a:t>
            </a:r>
            <a:endParaRPr lang="vi-VN" sz="4400" spc="-5">
              <a:cs typeface="Source Sans Pro Light"/>
            </a:endParaRP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127079262"/>
                  </p:ext>
                </p:extLst>
              </p:nvPr>
            </p:nvGraphicFramePr>
            <p:xfrm>
              <a:off x="513556" y="2451100"/>
              <a:ext cx="17824954" cy="5588572"/>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370840">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0">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e>
                                </m:d>
                                <m:r>
                                  <a:rPr lang="en-US" b="0" i="1" smtClean="0">
                                    <a:latin typeface="Cambria Math" panose="02040503050406030204" pitchFamily="18" charset="0"/>
                                    <a:ea typeface="Cambria Math" panose="02040503050406030204" pitchFamily="18" charset="0"/>
                                  </a:rPr>
                                  <m:t>=20&gt;</m:t>
                                </m:r>
                                <m:r>
                                  <a:rPr lang="en-US" b="0" i="1" smtClean="0">
                                    <a:latin typeface="Cambria Math" panose="02040503050406030204" pitchFamily="18" charset="0"/>
                                    <a:ea typeface="Cambria Math" panose="02040503050406030204" pitchFamily="18" charset="0"/>
                                  </a:rPr>
                                  <m:t>𝑚𝑖𝑛</m:t>
                                </m:r>
                              </m:oMath>
                            </m:oMathPara>
                          </a14:m>
                          <a:endParaRPr lang="en-US"/>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a:p>
                      </a:txBody>
                      <a:tcPr anchor="ctr"/>
                    </a:tc>
                    <a:extLst>
                      <a:ext uri="{0D108BD9-81ED-4DB2-BD59-A6C34878D82A}">
                        <a16:rowId xmlns:a16="http://schemas.microsoft.com/office/drawing/2014/main" val="1747608033"/>
                      </a:ext>
                    </a:extLst>
                  </a:tr>
                  <a:tr h="0">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dirty="0"/>
                        </a:p>
                      </a:txBody>
                      <a:tcPr anchor="ctr"/>
                    </a:tc>
                    <a:extLst>
                      <a:ext uri="{0D108BD9-81ED-4DB2-BD59-A6C34878D82A}">
                        <a16:rowId xmlns:a16="http://schemas.microsoft.com/office/drawing/2014/main" val="4227093414"/>
                      </a:ext>
                    </a:extLst>
                  </a:tr>
                  <a:tr h="0">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algn="l">
                            <a:lnSpc>
                              <a:spcPct val="13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247692306"/>
                      </a:ext>
                    </a:extLst>
                  </a:tr>
                  <a:tr h="0">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=24&gt;16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1512097739"/>
                      </a:ext>
                    </a:extLst>
                  </a:tr>
                  <a:tr h="0">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=20&gt;16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16</m:t>
                                </m:r>
                              </m:oMath>
                            </m:oMathPara>
                          </a14:m>
                          <a:endParaRPr lang="en-US"/>
                        </a:p>
                      </a:txBody>
                      <a:tcPr anchor="ctr"/>
                    </a:tc>
                    <a:extLst>
                      <a:ext uri="{0D108BD9-81ED-4DB2-BD59-A6C34878D82A}">
                        <a16:rowId xmlns:a16="http://schemas.microsoft.com/office/drawing/2014/main" val="350512530"/>
                      </a:ext>
                    </a:extLst>
                  </a:tr>
                  <a:tr h="0">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=31&gt;16</m:t>
                                </m:r>
                              </m:oMath>
                            </m:oMathPara>
                          </a14:m>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0">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926553677"/>
                      </a:ext>
                    </a:extLst>
                  </a:tr>
                </a:tbl>
              </a:graphicData>
            </a:graphic>
          </p:graphicFrame>
        </mc:Choice>
        <mc:Fallback xmlns="">
          <p:graphicFrame>
            <p:nvGraphicFramePr>
              <p:cNvPr id="6" name="Table 7">
                <a:extLst>
                  <a:ext uri="{FF2B5EF4-FFF2-40B4-BE49-F238E27FC236}">
                    <a16:creationId xmlns:a16="http://schemas.microsoft.com/office/drawing/2014/main" id="{7B6D8AF8-E00A-14C6-7CF1-284E872D5CA1}"/>
                  </a:ext>
                </a:extLst>
              </p:cNvPr>
              <p:cNvGraphicFramePr>
                <a:graphicFrameLocks noGrp="1"/>
              </p:cNvGraphicFramePr>
              <p:nvPr>
                <p:extLst>
                  <p:ext uri="{D42A27DB-BD31-4B8C-83A1-F6EECF244321}">
                    <p14:modId xmlns:p14="http://schemas.microsoft.com/office/powerpoint/2010/main" val="4127079262"/>
                  </p:ext>
                </p:extLst>
              </p:nvPr>
            </p:nvGraphicFramePr>
            <p:xfrm>
              <a:off x="513556" y="2451100"/>
              <a:ext cx="17824954" cy="558870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1079214330"/>
                        </a:ext>
                      </a:extLst>
                    </a:gridCol>
                    <a:gridCol w="1883093">
                      <a:extLst>
                        <a:ext uri="{9D8B030D-6E8A-4147-A177-3AD203B41FA5}">
                          <a16:colId xmlns:a16="http://schemas.microsoft.com/office/drawing/2014/main" val="1784083423"/>
                        </a:ext>
                      </a:extLst>
                    </a:gridCol>
                    <a:gridCol w="584517">
                      <a:extLst>
                        <a:ext uri="{9D8B030D-6E8A-4147-A177-3AD203B41FA5}">
                          <a16:colId xmlns:a16="http://schemas.microsoft.com/office/drawing/2014/main" val="4027991858"/>
                        </a:ext>
                      </a:extLst>
                    </a:gridCol>
                    <a:gridCol w="4472305">
                      <a:extLst>
                        <a:ext uri="{9D8B030D-6E8A-4147-A177-3AD203B41FA5}">
                          <a16:colId xmlns:a16="http://schemas.microsoft.com/office/drawing/2014/main" val="2792960122"/>
                        </a:ext>
                      </a:extLst>
                    </a:gridCol>
                    <a:gridCol w="3457893">
                      <a:extLst>
                        <a:ext uri="{9D8B030D-6E8A-4147-A177-3AD203B41FA5}">
                          <a16:colId xmlns:a16="http://schemas.microsoft.com/office/drawing/2014/main" val="576561509"/>
                        </a:ext>
                      </a:extLst>
                    </a:gridCol>
                    <a:gridCol w="1638618">
                      <a:extLst>
                        <a:ext uri="{9D8B030D-6E8A-4147-A177-3AD203B41FA5}">
                          <a16:colId xmlns:a16="http://schemas.microsoft.com/office/drawing/2014/main" val="2368430158"/>
                        </a:ext>
                      </a:extLst>
                    </a:gridCol>
                    <a:gridCol w="3016568">
                      <a:extLst>
                        <a:ext uri="{9D8B030D-6E8A-4147-A177-3AD203B41FA5}">
                          <a16:colId xmlns:a16="http://schemas.microsoft.com/office/drawing/2014/main" val="3130087839"/>
                        </a:ext>
                      </a:extLst>
                    </a:gridCol>
                    <a:gridCol w="1584193">
                      <a:extLst>
                        <a:ext uri="{9D8B030D-6E8A-4147-A177-3AD203B41FA5}">
                          <a16:colId xmlns:a16="http://schemas.microsoft.com/office/drawing/2014/main" val="3769615100"/>
                        </a:ext>
                      </a:extLst>
                    </a:gridCol>
                  </a:tblGrid>
                  <a:tr h="598234">
                    <a:tc>
                      <a:txBody>
                        <a:bodyPr/>
                        <a:lstStyle/>
                        <a:p>
                          <a:pPr algn="ctr">
                            <a:lnSpc>
                              <a:spcPct val="130000"/>
                            </a:lnSpc>
                          </a:pPr>
                          <a:r>
                            <a:rPr lang="en-US"/>
                            <a:t>Bước</a:t>
                          </a:r>
                        </a:p>
                      </a:txBody>
                      <a:tcPr/>
                    </a:tc>
                    <a:tc>
                      <a:txBody>
                        <a:bodyPr/>
                        <a:lstStyle/>
                        <a:p>
                          <a:pPr algn="ctr">
                            <a:lnSpc>
                              <a:spcPct val="130000"/>
                            </a:lnSpc>
                          </a:pPr>
                          <a:r>
                            <a:rPr lang="en-US"/>
                            <a:t>n</a:t>
                          </a:r>
                        </a:p>
                      </a:txBody>
                      <a:tcPr/>
                    </a:tc>
                    <a:tc>
                      <a:txBody>
                        <a:bodyPr/>
                        <a:lstStyle/>
                        <a:p>
                          <a:pPr algn="ctr">
                            <a:lnSpc>
                              <a:spcPct val="130000"/>
                            </a:lnSpc>
                          </a:pPr>
                          <a:r>
                            <a:rPr lang="en-US"/>
                            <a:t>m</a:t>
                          </a:r>
                        </a:p>
                      </a:txBody>
                      <a:tcPr/>
                    </a:tc>
                    <a:tc>
                      <a:txBody>
                        <a:bodyPr/>
                        <a:lstStyle/>
                        <a:p>
                          <a:pPr algn="ctr">
                            <a:lnSpc>
                              <a:spcPct val="130000"/>
                            </a:lnSpc>
                          </a:pPr>
                          <a:r>
                            <a:rPr lang="en-US"/>
                            <a:t>g(m)=g(n) + cost(n,m)</a:t>
                          </a:r>
                        </a:p>
                      </a:txBody>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f(m)=g(m) + h(m)</a:t>
                          </a:r>
                        </a:p>
                      </a:txBody>
                      <a:tcPr/>
                    </a:tc>
                    <a:tc>
                      <a:txBody>
                        <a:bodyPr/>
                        <a:lstStyle/>
                        <a:p>
                          <a:pPr algn="ctr">
                            <a:lnSpc>
                              <a:spcPct val="130000"/>
                            </a:lnSpc>
                          </a:pPr>
                          <a:r>
                            <a:rPr lang="en-US">
                              <a:sym typeface="Symbol" panose="05050102010706020507" pitchFamily="18" charset="2"/>
                            </a:rPr>
                            <a:t>(n)</a:t>
                          </a:r>
                          <a:endParaRPr lang="en-US"/>
                        </a:p>
                      </a:txBody>
                      <a:tcPr/>
                    </a:tc>
                    <a:tc>
                      <a:txBody>
                        <a:bodyPr/>
                        <a:lstStyle/>
                        <a:p>
                          <a:pPr algn="ctr">
                            <a:lnSpc>
                              <a:spcPct val="130000"/>
                            </a:lnSpc>
                          </a:pPr>
                          <a:r>
                            <a:rPr lang="en-US"/>
                            <a:t>OPEN</a:t>
                          </a:r>
                        </a:p>
                      </a:txBody>
                      <a:tcPr/>
                    </a:tc>
                    <a:tc>
                      <a:txBody>
                        <a:bodyPr/>
                        <a:lstStyle/>
                        <a:p>
                          <a:pPr algn="ctr">
                            <a:lnSpc>
                              <a:spcPct val="130000"/>
                            </a:lnSpc>
                          </a:pPr>
                          <a:r>
                            <a:rPr lang="en-US"/>
                            <a:t>min</a:t>
                          </a:r>
                        </a:p>
                      </a:txBody>
                      <a:tcPr/>
                    </a:tc>
                    <a:extLst>
                      <a:ext uri="{0D108BD9-81ED-4DB2-BD59-A6C34878D82A}">
                        <a16:rowId xmlns:a16="http://schemas.microsoft.com/office/drawing/2014/main" val="3532374003"/>
                      </a:ext>
                    </a:extLst>
                  </a:tr>
                  <a:tr h="647573">
                    <a:tc>
                      <a:txBody>
                        <a:bodyPr/>
                        <a:lstStyle/>
                        <a:p>
                          <a:pPr algn="ctr">
                            <a:lnSpc>
                              <a:spcPct val="130000"/>
                            </a:lnSpc>
                          </a:pPr>
                          <a:r>
                            <a:rPr lang="en-US"/>
                            <a:t>6</a:t>
                          </a:r>
                        </a:p>
                      </a:txBody>
                      <a:tcPr anchor="ctr"/>
                    </a:tc>
                    <a:tc>
                      <a:txBody>
                        <a:bodyPr/>
                        <a:lstStyle/>
                        <a:p>
                          <a:pPr algn="ctr">
                            <a:lnSpc>
                              <a:spcPct val="130000"/>
                            </a:lnSpc>
                          </a:pPr>
                          <a:r>
                            <a:rPr lang="en-US"/>
                            <a:t>G</a:t>
                          </a:r>
                        </a:p>
                      </a:txBody>
                      <a:tcPr anchor="ctr"/>
                    </a:tc>
                    <a:tc>
                      <a:txBody>
                        <a:bodyPr/>
                        <a:lstStyle/>
                        <a:p>
                          <a:pPr algn="ctr">
                            <a:lnSpc>
                              <a:spcPct val="130000"/>
                            </a:lnSpc>
                          </a:pPr>
                          <a:endParaRPr lang="en-US"/>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endParaRPr lang="en-VN"/>
                        </a:p>
                      </a:txBody>
                      <a:tcPr anchor="ctr">
                        <a:blipFill>
                          <a:blip r:embed="rId3"/>
                          <a:stretch>
                            <a:fillRect l="-234799" t="-94118" r="-180952" b="-698039"/>
                          </a:stretch>
                        </a:blipFill>
                      </a:tcP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G</a:t>
                          </a:r>
                          <a:r>
                            <a:rPr lang="en-US" baseline="30000"/>
                            <a:t>14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94118" r="-2400" b="-698039"/>
                          </a:stretch>
                        </a:blipFill>
                      </a:tcPr>
                    </a:tc>
                    <a:extLst>
                      <a:ext uri="{0D108BD9-81ED-4DB2-BD59-A6C34878D82A}">
                        <a16:rowId xmlns:a16="http://schemas.microsoft.com/office/drawing/2014/main" val="1747608033"/>
                      </a:ext>
                    </a:extLst>
                  </a:tr>
                  <a:tr h="1154367">
                    <a:tc>
                      <a:txBody>
                        <a:bodyPr/>
                        <a:lstStyle/>
                        <a:p>
                          <a:pPr algn="ctr">
                            <a:lnSpc>
                              <a:spcPct val="130000"/>
                            </a:lnSpc>
                          </a:pPr>
                          <a:r>
                            <a:rPr lang="en-US"/>
                            <a:t>7</a:t>
                          </a:r>
                        </a:p>
                      </a:txBody>
                      <a:tcPr anchor="ctr"/>
                    </a:tc>
                    <a:tc>
                      <a:txBody>
                        <a:bodyPr/>
                        <a:lstStyle/>
                        <a:p>
                          <a:pPr algn="ctr">
                            <a:lnSpc>
                              <a:spcPct val="130000"/>
                            </a:lnSpc>
                          </a:pPr>
                          <a:r>
                            <a:rPr lang="en-US"/>
                            <a:t>G</a:t>
                          </a:r>
                        </a:p>
                        <a:p>
                          <a:pPr algn="ctr">
                            <a:lnSpc>
                              <a:spcPct val="130000"/>
                            </a:lnSpc>
                          </a:pPr>
                          <a:r>
                            <a:rPr lang="en-US"/>
                            <a:t>f(G)&lt;min</a:t>
                          </a:r>
                        </a:p>
                      </a:txBody>
                      <a:tcPr anchor="ctr"/>
                    </a:tc>
                    <a:tc>
                      <a:txBody>
                        <a:bodyPr/>
                        <a:lstStyle/>
                        <a:p>
                          <a:pPr algn="ctr">
                            <a:lnSpc>
                              <a:spcPct val="130000"/>
                            </a:lnSpc>
                          </a:pPr>
                          <a:r>
                            <a:rPr lang="en-US"/>
                            <a:t>H</a:t>
                          </a:r>
                        </a:p>
                      </a:txBody>
                      <a:tcPr anchor="ctr"/>
                    </a:tc>
                    <a:tc>
                      <a:txBody>
                        <a:bodyPr/>
                        <a:lstStyle/>
                        <a:p>
                          <a:pPr algn="l">
                            <a:lnSpc>
                              <a:spcPct val="130000"/>
                            </a:lnSpc>
                          </a:pPr>
                          <a:r>
                            <a:rPr lang="en-US"/>
                            <a:t>g(H) = g(G) + cost(H)</a:t>
                          </a:r>
                        </a:p>
                        <a:p>
                          <a:pPr algn="l">
                            <a:lnSpc>
                              <a:spcPct val="130000"/>
                            </a:lnSpc>
                          </a:pPr>
                          <a:r>
                            <a:rPr lang="en-US"/>
                            <a:t>          = 20 + 4 = 24</a:t>
                          </a:r>
                        </a:p>
                      </a:txBody>
                      <a:tcPr anchor="ctr"/>
                    </a:tc>
                    <a:tc>
                      <a:txBody>
                        <a:bodyPr/>
                        <a:lstStyle/>
                        <a:p>
                          <a:pPr algn="l">
                            <a:lnSpc>
                              <a:spcPct val="130000"/>
                            </a:lnSpc>
                          </a:pPr>
                          <a:r>
                            <a:rPr lang="en-US"/>
                            <a:t>f(H) = g(H) + h(H)</a:t>
                          </a:r>
                        </a:p>
                        <a:p>
                          <a:pPr algn="l">
                            <a:lnSpc>
                              <a:spcPct val="130000"/>
                            </a:lnSpc>
                          </a:pPr>
                          <a:r>
                            <a:rPr lang="en-US"/>
                            <a:t>         = 24 + 0 = 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H</a:t>
                          </a:r>
                          <a:r>
                            <a:rPr lang="en-US" baseline="30000"/>
                            <a:t>24</a:t>
                          </a:r>
                          <a:r>
                            <a:rPr lang="en-US"/>
                            <a:t>, 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108791" r="-2400" b="-291209"/>
                          </a:stretch>
                        </a:blipFill>
                      </a:tcPr>
                    </a:tc>
                    <a:extLst>
                      <a:ext uri="{0D108BD9-81ED-4DB2-BD59-A6C34878D82A}">
                        <a16:rowId xmlns:a16="http://schemas.microsoft.com/office/drawing/2014/main" val="4227093414"/>
                      </a:ext>
                    </a:extLst>
                  </a:tr>
                  <a:tr h="647573">
                    <a:tc>
                      <a:txBody>
                        <a:bodyPr/>
                        <a:lstStyle/>
                        <a:p>
                          <a:pPr algn="ctr">
                            <a:lnSpc>
                              <a:spcPct val="130000"/>
                            </a:lnSpc>
                          </a:pPr>
                          <a:r>
                            <a:rPr lang="en-US"/>
                            <a:t>8</a:t>
                          </a:r>
                        </a:p>
                      </a:txBody>
                      <a:tcPr anchor="ctr"/>
                    </a:tc>
                    <a:tc>
                      <a:txBody>
                        <a:bodyPr/>
                        <a:lstStyle/>
                        <a:p>
                          <a:pPr algn="ctr">
                            <a:lnSpc>
                              <a:spcPct val="130000"/>
                            </a:lnSpc>
                          </a:pPr>
                          <a:r>
                            <a:rPr lang="en-US"/>
                            <a:t>H</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372549" r="-180952" b="-41960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E</a:t>
                          </a:r>
                          <a:r>
                            <a:rPr lang="en-US" baseline="30000"/>
                            <a:t>20</a:t>
                          </a:r>
                          <a:r>
                            <a:rPr lang="en-US"/>
                            <a:t>, 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372549" r="-2400" b="-419608"/>
                          </a:stretch>
                        </a:blipFill>
                      </a:tcPr>
                    </a:tc>
                    <a:extLst>
                      <a:ext uri="{0D108BD9-81ED-4DB2-BD59-A6C34878D82A}">
                        <a16:rowId xmlns:a16="http://schemas.microsoft.com/office/drawing/2014/main" val="1247692306"/>
                      </a:ext>
                    </a:extLst>
                  </a:tr>
                  <a:tr h="647573">
                    <a:tc>
                      <a:txBody>
                        <a:bodyPr/>
                        <a:lstStyle/>
                        <a:p>
                          <a:pPr algn="ctr">
                            <a:lnSpc>
                              <a:spcPct val="130000"/>
                            </a:lnSpc>
                          </a:pPr>
                          <a:r>
                            <a:rPr lang="en-US"/>
                            <a:t>9</a:t>
                          </a:r>
                        </a:p>
                      </a:txBody>
                      <a:tcPr anchor="ctr"/>
                    </a:tc>
                    <a:tc>
                      <a:txBody>
                        <a:bodyPr/>
                        <a:lstStyle/>
                        <a:p>
                          <a:pPr algn="ctr">
                            <a:lnSpc>
                              <a:spcPct val="130000"/>
                            </a:lnSpc>
                          </a:pPr>
                          <a:r>
                            <a:rPr lang="en-US"/>
                            <a:t>E</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463462" r="-180952" b="-311538"/>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C</a:t>
                          </a:r>
                          <a:r>
                            <a:rPr lang="en-US" baseline="30000"/>
                            <a:t>20</a:t>
                          </a:r>
                          <a:r>
                            <a:rPr lang="en-US"/>
                            <a:t>, D</a:t>
                          </a:r>
                          <a:r>
                            <a:rPr lang="en-US" baseline="30000"/>
                            <a:t>31</a:t>
                          </a:r>
                        </a:p>
                      </a:txBody>
                      <a:tcPr anchor="ctr"/>
                    </a:tc>
                    <a:tc>
                      <a:txBody>
                        <a:bodyPr/>
                        <a:lstStyle/>
                        <a:p>
                          <a:endParaRPr lang="en-VN"/>
                        </a:p>
                      </a:txBody>
                      <a:tcPr anchor="ctr">
                        <a:blipFill>
                          <a:blip r:embed="rId3"/>
                          <a:stretch>
                            <a:fillRect l="-1024000" t="-463462" r="-2400" b="-311538"/>
                          </a:stretch>
                        </a:blipFill>
                      </a:tcPr>
                    </a:tc>
                    <a:extLst>
                      <a:ext uri="{0D108BD9-81ED-4DB2-BD59-A6C34878D82A}">
                        <a16:rowId xmlns:a16="http://schemas.microsoft.com/office/drawing/2014/main" val="1512097739"/>
                      </a:ext>
                    </a:extLst>
                  </a:tr>
                  <a:tr h="647573">
                    <a:tc>
                      <a:txBody>
                        <a:bodyPr/>
                        <a:lstStyle/>
                        <a:p>
                          <a:pPr algn="ctr">
                            <a:lnSpc>
                              <a:spcPct val="130000"/>
                            </a:lnSpc>
                          </a:pPr>
                          <a:r>
                            <a:rPr lang="en-US"/>
                            <a:t>10</a:t>
                          </a:r>
                        </a:p>
                      </a:txBody>
                      <a:tcPr anchor="ctr"/>
                    </a:tc>
                    <a:tc>
                      <a:txBody>
                        <a:bodyPr/>
                        <a:lstStyle/>
                        <a:p>
                          <a:pPr algn="ctr">
                            <a:lnSpc>
                              <a:spcPct val="130000"/>
                            </a:lnSpc>
                          </a:pPr>
                          <a:r>
                            <a:rPr lang="en-US"/>
                            <a:t>C</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574510" r="-180952" b="-21764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a:t>D</a:t>
                          </a:r>
                          <a:r>
                            <a:rPr lang="en-US" baseline="30000"/>
                            <a:t>31</a:t>
                          </a:r>
                        </a:p>
                      </a:txBody>
                      <a:tcPr anchor="ctr"/>
                    </a:tc>
                    <a:tc>
                      <a:txBody>
                        <a:bodyPr/>
                        <a:lstStyle/>
                        <a:p>
                          <a:endParaRPr lang="en-VN"/>
                        </a:p>
                      </a:txBody>
                      <a:tcPr anchor="ctr">
                        <a:blipFill>
                          <a:blip r:embed="rId3"/>
                          <a:stretch>
                            <a:fillRect l="-1024000" t="-574510" r="-2400" b="-217647"/>
                          </a:stretch>
                        </a:blipFill>
                      </a:tcPr>
                    </a:tc>
                    <a:extLst>
                      <a:ext uri="{0D108BD9-81ED-4DB2-BD59-A6C34878D82A}">
                        <a16:rowId xmlns:a16="http://schemas.microsoft.com/office/drawing/2014/main" val="350512530"/>
                      </a:ext>
                    </a:extLst>
                  </a:tr>
                  <a:tr h="647573">
                    <a:tc>
                      <a:txBody>
                        <a:bodyPr/>
                        <a:lstStyle/>
                        <a:p>
                          <a:pPr algn="ctr">
                            <a:lnSpc>
                              <a:spcPct val="130000"/>
                            </a:lnSpc>
                          </a:pPr>
                          <a:r>
                            <a:rPr lang="en-US"/>
                            <a:t>11</a:t>
                          </a:r>
                        </a:p>
                      </a:txBody>
                      <a:tcPr anchor="ctr"/>
                    </a:tc>
                    <a:tc>
                      <a:txBody>
                        <a:bodyPr/>
                        <a:lstStyle/>
                        <a:p>
                          <a:pPr algn="ctr">
                            <a:lnSpc>
                              <a:spcPct val="130000"/>
                            </a:lnSpc>
                          </a:pPr>
                          <a:r>
                            <a:rPr lang="en-US"/>
                            <a:t>D</a:t>
                          </a:r>
                        </a:p>
                      </a:txBody>
                      <a:tcPr anchor="ctr"/>
                    </a:tc>
                    <a:tc>
                      <a:txBody>
                        <a:bodyPr/>
                        <a:lstStyle/>
                        <a:p>
                          <a:pPr algn="ctr">
                            <a:lnSpc>
                              <a:spcPct val="130000"/>
                            </a:lnSpc>
                          </a:pPr>
                          <a:endParaRPr lang="en-US"/>
                        </a:p>
                      </a:txBody>
                      <a:tcPr anchor="ctr"/>
                    </a:tc>
                    <a:tc>
                      <a:txBody>
                        <a:bodyPr/>
                        <a:lstStyle/>
                        <a:p>
                          <a:pPr algn="l">
                            <a:lnSpc>
                              <a:spcPct val="130000"/>
                            </a:lnSpc>
                          </a:pPr>
                          <a:endParaRPr lang="en-US"/>
                        </a:p>
                      </a:txBody>
                      <a:tcPr anchor="ctr"/>
                    </a:tc>
                    <a:tc>
                      <a:txBody>
                        <a:bodyPr/>
                        <a:lstStyle/>
                        <a:p>
                          <a:endParaRPr lang="en-VN"/>
                        </a:p>
                      </a:txBody>
                      <a:tcPr anchor="ctr">
                        <a:blipFill>
                          <a:blip r:embed="rId3"/>
                          <a:stretch>
                            <a:fillRect l="-234799" t="-674510" r="-180952" b="-117647"/>
                          </a:stretch>
                        </a:blipFill>
                      </a:tcP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r>
                            <a:rPr lang="en-US" baseline="0">
                              <a:sym typeface="Symbol" panose="05050102010706020507" pitchFamily="18" charset="2"/>
                            </a:rPr>
                            <a:t></a:t>
                          </a: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2309228242"/>
                      </a:ext>
                    </a:extLst>
                  </a:tr>
                  <a:tr h="598234">
                    <a:tc>
                      <a:txBody>
                        <a:bodyPr/>
                        <a:lstStyle/>
                        <a:p>
                          <a:pPr algn="ctr">
                            <a:lnSpc>
                              <a:spcPct val="130000"/>
                            </a:lnSpc>
                          </a:pPr>
                          <a:r>
                            <a:rPr lang="en-US"/>
                            <a:t>12</a:t>
                          </a:r>
                        </a:p>
                      </a:txBody>
                      <a:tcPr anchor="ctr"/>
                    </a:tc>
                    <a:tc>
                      <a:txBody>
                        <a:bodyPr/>
                        <a:lstStyle/>
                        <a:p>
                          <a:pPr algn="ctr">
                            <a:lnSpc>
                              <a:spcPct val="130000"/>
                            </a:lnSpc>
                          </a:pPr>
                          <a:r>
                            <a:rPr lang="en-US">
                              <a:sym typeface="Symbol" panose="05050102010706020507" pitchFamily="18" charset="2"/>
                            </a:rPr>
                            <a:t></a:t>
                          </a:r>
                          <a:endParaRPr lang="en-US"/>
                        </a:p>
                      </a:txBody>
                      <a:tcPr anchor="ctr"/>
                    </a:tc>
                    <a:tc>
                      <a:txBody>
                        <a:bodyPr/>
                        <a:lstStyle/>
                        <a:p>
                          <a:pPr algn="ctr">
                            <a:lnSpc>
                              <a:spcPct val="130000"/>
                            </a:lnSpc>
                          </a:pPr>
                          <a:endParaRPr lang="en-US"/>
                        </a:p>
                      </a:txBody>
                      <a:tcPr anchor="ctr"/>
                    </a:tc>
                    <a:tc>
                      <a:txBody>
                        <a:bodyPr/>
                        <a:lstStyle/>
                        <a:p>
                          <a:pPr algn="l">
                            <a:lnSpc>
                              <a:spcPct val="130000"/>
                            </a:lnSpc>
                          </a:pPr>
                          <a:r>
                            <a:rPr lang="en-US"/>
                            <a:t>END</a:t>
                          </a:r>
                        </a:p>
                      </a:txBody>
                      <a:tcPr anchor="ctr"/>
                    </a:tc>
                    <a:tc>
                      <a:txBody>
                        <a:bodyPr/>
                        <a:lstStyle/>
                        <a:p>
                          <a:pPr marL="0" marR="0" lvl="0" indent="0" algn="l" defTabSz="1425732" rtl="0" eaLnBrk="1" fontAlgn="auto" latinLnBrk="0" hangingPunct="1">
                            <a:lnSpc>
                              <a:spcPct val="130000"/>
                            </a:lnSpc>
                            <a:spcBef>
                              <a:spcPts val="0"/>
                            </a:spcBef>
                            <a:spcAft>
                              <a:spcPts val="0"/>
                            </a:spcAft>
                            <a:buClrTx/>
                            <a:buSzTx/>
                            <a:buFontTx/>
                            <a:buNone/>
                            <a:tabLst/>
                            <a:defRPr/>
                          </a:pPr>
                          <a:endParaRPr lang="en-US"/>
                        </a:p>
                      </a:txBody>
                      <a:tcPr anchor="ctr"/>
                    </a:tc>
                    <a:tc>
                      <a:txBody>
                        <a:bodyPr/>
                        <a:lstStyle/>
                        <a:p>
                          <a:pPr algn="ctr">
                            <a:lnSpc>
                              <a:spcPct val="130000"/>
                            </a:lnSpc>
                          </a:pPr>
                          <a:endParaRPr lang="en-US" baseline="3000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baseline="0"/>
                        </a:p>
                      </a:txBody>
                      <a:tcPr anchor="ctr"/>
                    </a:tc>
                    <a:tc>
                      <a:txBody>
                        <a:bodyPr/>
                        <a:lstStyle/>
                        <a:p>
                          <a:pPr marL="0" marR="0" lvl="0" indent="0" algn="ctr" defTabSz="1425732" rtl="0" eaLnBrk="1" fontAlgn="auto" latinLnBrk="0" hangingPunct="1">
                            <a:lnSpc>
                              <a:spcPct val="13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926553677"/>
                      </a:ext>
                    </a:extLst>
                  </a:tr>
                </a:tbl>
              </a:graphicData>
            </a:graphic>
          </p:graphicFrame>
        </mc:Fallback>
      </mc:AlternateContent>
    </p:spTree>
    <p:extLst>
      <p:ext uri="{BB962C8B-B14F-4D97-AF65-F5344CB8AC3E}">
        <p14:creationId xmlns:p14="http://schemas.microsoft.com/office/powerpoint/2010/main" val="4067639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4</a:t>
            </a:r>
          </a:p>
        </p:txBody>
      </p:sp>
    </p:spTree>
    <p:extLst>
      <p:ext uri="{BB962C8B-B14F-4D97-AF65-F5344CB8AC3E}">
        <p14:creationId xmlns:p14="http://schemas.microsoft.com/office/powerpoint/2010/main" val="45909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sp>
        <p:nvSpPr>
          <p:cNvPr id="8" name="object 20">
            <a:extLst>
              <a:ext uri="{FF2B5EF4-FFF2-40B4-BE49-F238E27FC236}">
                <a16:creationId xmlns:a16="http://schemas.microsoft.com/office/drawing/2014/main" id="{BC0ACBFF-3C24-8988-616C-34F5C5F8D5D8}"/>
              </a:ext>
            </a:extLst>
          </p:cNvPr>
          <p:cNvSpPr txBox="1"/>
          <p:nvPr/>
        </p:nvSpPr>
        <p:spPr>
          <a:xfrm>
            <a:off x="757564" y="2603500"/>
            <a:ext cx="8721688" cy="609628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cs typeface="Source Sans Pro Light"/>
              </a:rPr>
              <a:t>Trình bày thuật toán Best-</a:t>
            </a:r>
            <a:r>
              <a:rPr lang="en-US" sz="4400" spc="-5">
                <a:cs typeface="Source Sans Pro Light"/>
              </a:rPr>
              <a:t>F</a:t>
            </a:r>
            <a:r>
              <a:rPr lang="vi-VN" sz="4400" spc="-5">
                <a:cs typeface="Source Sans Pro Light"/>
              </a:rPr>
              <a:t>irst </a:t>
            </a:r>
            <a:r>
              <a:rPr lang="en-US" sz="4400" spc="-5">
                <a:cs typeface="Source Sans Pro Light"/>
              </a:rPr>
              <a:t>S</a:t>
            </a:r>
            <a:r>
              <a:rPr lang="vi-VN" sz="4400" spc="-5">
                <a:cs typeface="Source Sans Pro Light"/>
              </a:rPr>
              <a:t>earch (BFS). Áp dụng BFS để tìm đường đi ngắn nhất từ đỉnh </a:t>
            </a:r>
            <a:r>
              <a:rPr lang="en-US" sz="4400" b="1" spc="-5">
                <a:cs typeface="Source Sans Pro Light"/>
              </a:rPr>
              <a:t>A</a:t>
            </a:r>
            <a:r>
              <a:rPr lang="vi-VN" sz="4400" spc="-5">
                <a:cs typeface="Source Sans Pro Light"/>
              </a:rPr>
              <a:t> đến </a:t>
            </a:r>
            <a:r>
              <a:rPr lang="en-US" sz="4400" b="1" spc="-5">
                <a:cs typeface="Source Sans Pro Light"/>
              </a:rPr>
              <a:t>H</a:t>
            </a:r>
            <a:r>
              <a:rPr lang="vi-VN" sz="4400" spc="-5">
                <a:cs typeface="Source Sans Pro Light"/>
              </a:rPr>
              <a:t> trên đồ thị</a:t>
            </a:r>
            <a:r>
              <a:rPr lang="en-US" sz="4400" spc="-5">
                <a:cs typeface="Source Sans Pro Light"/>
              </a:rPr>
              <a:t> </a:t>
            </a:r>
            <a:r>
              <a:rPr lang="vi-VN" sz="4400" spc="-5">
                <a:cs typeface="Source Sans Pro Light"/>
              </a:rPr>
              <a:t>với các ước lượng heuristic của các trạng thái so với trạng thái đích</a:t>
            </a:r>
            <a:r>
              <a:rPr lang="en-US" sz="4400" spc="-5">
                <a:cs typeface="Source Sans Pro Light"/>
              </a:rPr>
              <a:t> được liệt kê:</a:t>
            </a:r>
            <a:endParaRPr lang="vi-VN" sz="4400" spc="-5"/>
          </a:p>
        </p:txBody>
      </p:sp>
      <p:graphicFrame>
        <p:nvGraphicFramePr>
          <p:cNvPr id="6" name="Table 5">
            <a:extLst>
              <a:ext uri="{FF2B5EF4-FFF2-40B4-BE49-F238E27FC236}">
                <a16:creationId xmlns:a16="http://schemas.microsoft.com/office/drawing/2014/main" id="{43AB02F5-E658-A51A-5895-28957ADA1388}"/>
              </a:ext>
            </a:extLst>
          </p:cNvPr>
          <p:cNvGraphicFramePr>
            <a:graphicFrameLocks noGrp="1"/>
          </p:cNvGraphicFramePr>
          <p:nvPr>
            <p:extLst>
              <p:ext uri="{D42A27DB-BD31-4B8C-83A1-F6EECF244321}">
                <p14:modId xmlns:p14="http://schemas.microsoft.com/office/powerpoint/2010/main" val="4292175242"/>
              </p:ext>
            </p:extLst>
          </p:nvPr>
        </p:nvGraphicFramePr>
        <p:xfrm>
          <a:off x="1351756" y="8949003"/>
          <a:ext cx="10744195" cy="1426898"/>
        </p:xfrm>
        <a:graphic>
          <a:graphicData uri="http://schemas.openxmlformats.org/drawingml/2006/table">
            <a:tbl>
              <a:tblPr>
                <a:tableStyleId>{BDBED569-4797-4DF1-A0F4-6AAB3CD982D8}</a:tableStyleId>
              </a:tblPr>
              <a:tblGrid>
                <a:gridCol w="976745">
                  <a:extLst>
                    <a:ext uri="{9D8B030D-6E8A-4147-A177-3AD203B41FA5}">
                      <a16:colId xmlns:a16="http://schemas.microsoft.com/office/drawing/2014/main" val="2778526629"/>
                    </a:ext>
                  </a:extLst>
                </a:gridCol>
                <a:gridCol w="976745">
                  <a:extLst>
                    <a:ext uri="{9D8B030D-6E8A-4147-A177-3AD203B41FA5}">
                      <a16:colId xmlns:a16="http://schemas.microsoft.com/office/drawing/2014/main" val="3305562687"/>
                    </a:ext>
                  </a:extLst>
                </a:gridCol>
                <a:gridCol w="976745">
                  <a:extLst>
                    <a:ext uri="{9D8B030D-6E8A-4147-A177-3AD203B41FA5}">
                      <a16:colId xmlns:a16="http://schemas.microsoft.com/office/drawing/2014/main" val="720937541"/>
                    </a:ext>
                  </a:extLst>
                </a:gridCol>
                <a:gridCol w="976745">
                  <a:extLst>
                    <a:ext uri="{9D8B030D-6E8A-4147-A177-3AD203B41FA5}">
                      <a16:colId xmlns:a16="http://schemas.microsoft.com/office/drawing/2014/main" val="302700034"/>
                    </a:ext>
                  </a:extLst>
                </a:gridCol>
                <a:gridCol w="976745">
                  <a:extLst>
                    <a:ext uri="{9D8B030D-6E8A-4147-A177-3AD203B41FA5}">
                      <a16:colId xmlns:a16="http://schemas.microsoft.com/office/drawing/2014/main" val="3843937364"/>
                    </a:ext>
                  </a:extLst>
                </a:gridCol>
                <a:gridCol w="976745">
                  <a:extLst>
                    <a:ext uri="{9D8B030D-6E8A-4147-A177-3AD203B41FA5}">
                      <a16:colId xmlns:a16="http://schemas.microsoft.com/office/drawing/2014/main" val="1317233638"/>
                    </a:ext>
                  </a:extLst>
                </a:gridCol>
                <a:gridCol w="976745">
                  <a:extLst>
                    <a:ext uri="{9D8B030D-6E8A-4147-A177-3AD203B41FA5}">
                      <a16:colId xmlns:a16="http://schemas.microsoft.com/office/drawing/2014/main" val="2765724621"/>
                    </a:ext>
                  </a:extLst>
                </a:gridCol>
                <a:gridCol w="976745">
                  <a:extLst>
                    <a:ext uri="{9D8B030D-6E8A-4147-A177-3AD203B41FA5}">
                      <a16:colId xmlns:a16="http://schemas.microsoft.com/office/drawing/2014/main" val="1449688705"/>
                    </a:ext>
                  </a:extLst>
                </a:gridCol>
                <a:gridCol w="976745">
                  <a:extLst>
                    <a:ext uri="{9D8B030D-6E8A-4147-A177-3AD203B41FA5}">
                      <a16:colId xmlns:a16="http://schemas.microsoft.com/office/drawing/2014/main" val="3450145192"/>
                    </a:ext>
                  </a:extLst>
                </a:gridCol>
                <a:gridCol w="976745">
                  <a:extLst>
                    <a:ext uri="{9D8B030D-6E8A-4147-A177-3AD203B41FA5}">
                      <a16:colId xmlns:a16="http://schemas.microsoft.com/office/drawing/2014/main" val="1524411986"/>
                    </a:ext>
                  </a:extLst>
                </a:gridCol>
                <a:gridCol w="976745">
                  <a:extLst>
                    <a:ext uri="{9D8B030D-6E8A-4147-A177-3AD203B41FA5}">
                      <a16:colId xmlns:a16="http://schemas.microsoft.com/office/drawing/2014/main" val="3904458913"/>
                    </a:ext>
                  </a:extLst>
                </a:gridCol>
              </a:tblGrid>
              <a:tr h="713449">
                <a:tc>
                  <a:txBody>
                    <a:bodyPr/>
                    <a:lstStyle/>
                    <a:p>
                      <a:pPr algn="ctr" fontAlgn="b"/>
                      <a:r>
                        <a:rPr lang="en-US" sz="3600" b="1" u="none" strike="noStrike">
                          <a:effectLst/>
                        </a:rPr>
                        <a:t>A</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B</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C</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D</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E</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F</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G</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effectLst/>
                        </a:rPr>
                        <a:t>H</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I</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u="none" strike="noStrike">
                          <a:solidFill>
                            <a:srgbClr val="000000"/>
                          </a:solidFill>
                          <a:effectLst/>
                        </a:rPr>
                        <a:t>J</a:t>
                      </a:r>
                      <a:endParaRPr lang="en-US" sz="3600" b="1"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en-US" sz="3600" b="1" i="0" u="none" strike="noStrike">
                          <a:solidFill>
                            <a:srgbClr val="000000"/>
                          </a:solidFill>
                          <a:effectLst/>
                          <a:latin typeface="+mn-lt"/>
                        </a:rPr>
                        <a:t>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36440012"/>
                  </a:ext>
                </a:extLst>
              </a:tr>
              <a:tr h="713449">
                <a:tc>
                  <a:txBody>
                    <a:bodyPr/>
                    <a:lstStyle/>
                    <a:p>
                      <a:pPr algn="ctr" fontAlgn="b"/>
                      <a:r>
                        <a:rPr lang="en-US" sz="3600" u="none" strike="noStrike">
                          <a:effectLst/>
                        </a:rPr>
                        <a:t>30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17</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25</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16</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23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u="none" strike="noStrike">
                          <a:effectLst/>
                        </a:rPr>
                        <a:t>0</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12</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u="none" strike="noStrike">
                          <a:solidFill>
                            <a:srgbClr val="000000"/>
                          </a:solidFill>
                          <a:effectLst/>
                        </a:rPr>
                        <a:t>13</a:t>
                      </a:r>
                      <a:endParaRPr lang="en-US" sz="36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3600" b="0" i="0" u="none" strike="noStrike">
                          <a:solidFill>
                            <a:srgbClr val="000000"/>
                          </a:solidFill>
                          <a:effectLst/>
                          <a:latin typeface="+mn-lt"/>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8051582"/>
                  </a:ext>
                </a:extLst>
              </a:tr>
            </a:tbl>
          </a:graphicData>
        </a:graphic>
      </p:graphicFrame>
      <p:pic>
        <p:nvPicPr>
          <p:cNvPr id="10" name="Picture 9">
            <a:extLst>
              <a:ext uri="{FF2B5EF4-FFF2-40B4-BE49-F238E27FC236}">
                <a16:creationId xmlns:a16="http://schemas.microsoft.com/office/drawing/2014/main" id="{A27306A2-3388-4F04-7B22-76E3FB6124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43356" y="2159968"/>
            <a:ext cx="8382723" cy="7072922"/>
          </a:xfrm>
          <a:prstGeom prst="rect">
            <a:avLst/>
          </a:prstGeom>
        </p:spPr>
      </p:pic>
    </p:spTree>
    <p:extLst>
      <p:ext uri="{BB962C8B-B14F-4D97-AF65-F5344CB8AC3E}">
        <p14:creationId xmlns:p14="http://schemas.microsoft.com/office/powerpoint/2010/main" val="104627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tìm kiếm tốt nhất đầu tiên (Best First Search)</a:t>
            </a:r>
            <a:endParaRPr lang="vi-VN" sz="4400" spc="-5">
              <a:cs typeface="Source Sans Pro Light"/>
            </a:endParaRPr>
          </a:p>
        </p:txBody>
      </p:sp>
      <p:pic>
        <p:nvPicPr>
          <p:cNvPr id="7" name="Picture 6">
            <a:extLst>
              <a:ext uri="{FF2B5EF4-FFF2-40B4-BE49-F238E27FC236}">
                <a16:creationId xmlns:a16="http://schemas.microsoft.com/office/drawing/2014/main" id="{86ACB8CA-4FAE-5E2A-2898-90ECF2BAD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67222" y="2395438"/>
            <a:ext cx="6834496" cy="5770800"/>
          </a:xfrm>
          <a:prstGeom prst="rect">
            <a:avLst/>
          </a:prstGeom>
        </p:spPr>
      </p:pic>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𝑆𝑂𝑅𝑇</m:t>
                                    </m:r>
                                    <m:r>
                                      <a:rPr lang="en-US" b="0" i="1" smtClean="0">
                                        <a:latin typeface="Cambria Math" panose="02040503050406030204" pitchFamily="18" charset="0"/>
                                        <a:ea typeface="Cambria Math" panose="02040503050406030204" pitchFamily="18" charset="0"/>
                                      </a:rPr>
                                      <m:t>↑</m:t>
                                    </m:r>
                                  </m:sub>
                                </m:sSub>
                              </m:oMath>
                            </m:oMathPara>
                          </a14:m>
                          <a:endParaRPr lang="en-US" b="0"/>
                        </a:p>
                      </a:txBody>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m:oMathPara>
                          </a14:m>
                          <a:endParaRPr lang="en-US"/>
                        </a:p>
                      </a:txBody>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Choice>
        <mc:Fallback xmlns="">
          <p:graphicFrame>
            <p:nvGraphicFramePr>
              <p:cNvPr id="6" name="Table 8">
                <a:extLst>
                  <a:ext uri="{FF2B5EF4-FFF2-40B4-BE49-F238E27FC236}">
                    <a16:creationId xmlns:a16="http://schemas.microsoft.com/office/drawing/2014/main" id="{6B5B4150-894C-4B25-864F-978C75D3085E}"/>
                  </a:ext>
                </a:extLst>
              </p:cNvPr>
              <p:cNvGraphicFramePr>
                <a:graphicFrameLocks noGrp="1"/>
              </p:cNvGraphicFramePr>
              <p:nvPr>
                <p:extLst>
                  <p:ext uri="{D42A27DB-BD31-4B8C-83A1-F6EECF244321}">
                    <p14:modId xmlns:p14="http://schemas.microsoft.com/office/powerpoint/2010/main" val="1801457879"/>
                  </p:ext>
                </p:extLst>
              </p:nvPr>
            </p:nvGraphicFramePr>
            <p:xfrm>
              <a:off x="757565" y="2161287"/>
              <a:ext cx="11087284" cy="5717187"/>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1896540118"/>
                        </a:ext>
                      </a:extLst>
                    </a:gridCol>
                    <a:gridCol w="673847">
                      <a:extLst>
                        <a:ext uri="{9D8B030D-6E8A-4147-A177-3AD203B41FA5}">
                          <a16:colId xmlns:a16="http://schemas.microsoft.com/office/drawing/2014/main" val="400002656"/>
                        </a:ext>
                      </a:extLst>
                    </a:gridCol>
                    <a:gridCol w="2072005">
                      <a:extLst>
                        <a:ext uri="{9D8B030D-6E8A-4147-A177-3AD203B41FA5}">
                          <a16:colId xmlns:a16="http://schemas.microsoft.com/office/drawing/2014/main" val="2332802750"/>
                        </a:ext>
                      </a:extLst>
                    </a:gridCol>
                    <a:gridCol w="2641918">
                      <a:extLst>
                        <a:ext uri="{9D8B030D-6E8A-4147-A177-3AD203B41FA5}">
                          <a16:colId xmlns:a16="http://schemas.microsoft.com/office/drawing/2014/main" val="4038638008"/>
                        </a:ext>
                      </a:extLst>
                    </a:gridCol>
                    <a:gridCol w="1633855">
                      <a:extLst>
                        <a:ext uri="{9D8B030D-6E8A-4147-A177-3AD203B41FA5}">
                          <a16:colId xmlns:a16="http://schemas.microsoft.com/office/drawing/2014/main" val="1301903536"/>
                        </a:ext>
                      </a:extLst>
                    </a:gridCol>
                    <a:gridCol w="2904879">
                      <a:extLst>
                        <a:ext uri="{9D8B030D-6E8A-4147-A177-3AD203B41FA5}">
                          <a16:colId xmlns:a16="http://schemas.microsoft.com/office/drawing/2014/main" val="747233963"/>
                        </a:ext>
                      </a:extLst>
                    </a:gridCol>
                  </a:tblGrid>
                  <a:tr h="816741">
                    <a:tc>
                      <a:txBody>
                        <a:bodyPr/>
                        <a:lstStyle/>
                        <a:p>
                          <a:r>
                            <a:rPr lang="en-US" b="0"/>
                            <a:t>Bước</a:t>
                          </a:r>
                        </a:p>
                      </a:txBody>
                      <a:tcPr/>
                    </a:tc>
                    <a:tc>
                      <a:txBody>
                        <a:bodyPr/>
                        <a:lstStyle/>
                        <a:p>
                          <a:r>
                            <a:rPr lang="en-US" b="0"/>
                            <a:t>n </a:t>
                          </a:r>
                        </a:p>
                      </a:txBody>
                      <a:tcPr/>
                    </a:tc>
                    <a:tc>
                      <a:txBody>
                        <a:bodyPr/>
                        <a:lstStyle/>
                        <a:p>
                          <a:r>
                            <a:rPr lang="en-US" sz="3200" b="0" spc="-5">
                              <a:cs typeface="Source Sans Pro Light"/>
                              <a:sym typeface="Symbol" panose="05050102010706020507" pitchFamily="18" charset="2"/>
                            </a:rPr>
                            <a:t>(n)</a:t>
                          </a:r>
                          <a:endParaRPr lang="en-US" b="0"/>
                        </a:p>
                      </a:txBody>
                      <a:tcPr/>
                    </a:tc>
                    <a:tc>
                      <a:txBody>
                        <a:bodyPr/>
                        <a:lstStyle/>
                        <a:p>
                          <a:r>
                            <a:rPr lang="en-US" b="0"/>
                            <a:t>Open</a:t>
                          </a:r>
                        </a:p>
                      </a:txBody>
                      <a:tcPr/>
                    </a:tc>
                    <a:tc>
                      <a:txBody>
                        <a:bodyPr/>
                        <a:lstStyle/>
                        <a:p>
                          <a:r>
                            <a:rPr lang="en-US" b="0"/>
                            <a:t>Close</a:t>
                          </a:r>
                        </a:p>
                      </a:txBody>
                      <a:tcPr/>
                    </a:tc>
                    <a:tc>
                      <a:txBody>
                        <a:bodyPr/>
                        <a:lstStyle/>
                        <a:p>
                          <a:endParaRPr lang="en-US"/>
                        </a:p>
                      </a:txBody>
                      <a:tcPr>
                        <a:blipFill>
                          <a:blip r:embed="rId4"/>
                          <a:stretch>
                            <a:fillRect l="-281761" t="-9701" r="-839" b="-602239"/>
                          </a:stretch>
                        </a:blipFill>
                      </a:tcPr>
                    </a:tc>
                    <a:extLst>
                      <a:ext uri="{0D108BD9-81ED-4DB2-BD59-A6C34878D82A}">
                        <a16:rowId xmlns:a16="http://schemas.microsoft.com/office/drawing/2014/main" val="1112604453"/>
                      </a:ext>
                    </a:extLst>
                  </a:tr>
                  <a:tr h="816741">
                    <a:tc>
                      <a:txBody>
                        <a:bodyPr/>
                        <a:lstStyle/>
                        <a:p>
                          <a:r>
                            <a:rPr lang="en-US"/>
                            <a:t>0</a:t>
                          </a:r>
                        </a:p>
                      </a:txBody>
                      <a:tcPr/>
                    </a:tc>
                    <a:tc>
                      <a:txBody>
                        <a:bodyPr/>
                        <a:lstStyle/>
                        <a:p>
                          <a:endParaRPr lang="en-US"/>
                        </a:p>
                      </a:txBody>
                      <a:tcPr/>
                    </a:tc>
                    <a:tc>
                      <a:txBody>
                        <a:bodyPr/>
                        <a:lstStyle/>
                        <a:p>
                          <a:endParaRPr lang="en-US"/>
                        </a:p>
                      </a:txBody>
                      <a:tcPr/>
                    </a:tc>
                    <a:tc>
                      <a:txBody>
                        <a:bodyPr/>
                        <a:lstStyle/>
                        <a:p>
                          <a:r>
                            <a:rPr lang="en-US"/>
                            <a:t>{A}</a:t>
                          </a:r>
                        </a:p>
                      </a:txBody>
                      <a:tcPr/>
                    </a:tc>
                    <a:tc>
                      <a:txBody>
                        <a:bodyPr/>
                        <a:lstStyle/>
                        <a:p>
                          <a:r>
                            <a:rPr lang="en-US" sz="3200" spc="-5">
                              <a:cs typeface="Source Sans Pro Light"/>
                              <a:sym typeface="Symbol" panose="05050102010706020507" pitchFamily="18" charset="2"/>
                            </a:rPr>
                            <a:t></a:t>
                          </a:r>
                          <a:endParaRPr lang="en-US"/>
                        </a:p>
                      </a:txBody>
                      <a:tcPr/>
                    </a:tc>
                    <a:tc>
                      <a:txBody>
                        <a:bodyPr/>
                        <a:lstStyle/>
                        <a:p>
                          <a:endParaRPr lang="en-US"/>
                        </a:p>
                      </a:txBody>
                      <a:tcPr/>
                    </a:tc>
                    <a:extLst>
                      <a:ext uri="{0D108BD9-81ED-4DB2-BD59-A6C34878D82A}">
                        <a16:rowId xmlns:a16="http://schemas.microsoft.com/office/drawing/2014/main" val="983718537"/>
                      </a:ext>
                    </a:extLst>
                  </a:tr>
                  <a:tr h="816741">
                    <a:tc>
                      <a:txBody>
                        <a:bodyPr/>
                        <a:lstStyle/>
                        <a:p>
                          <a:r>
                            <a:rPr lang="en-US"/>
                            <a:t>1</a:t>
                          </a:r>
                        </a:p>
                      </a:txBody>
                      <a:tcPr/>
                    </a:tc>
                    <a:tc>
                      <a:txBody>
                        <a:bodyPr/>
                        <a:lstStyle/>
                        <a:p>
                          <a:r>
                            <a:rPr lang="en-US">
                              <a:highlight>
                                <a:srgbClr val="FFFF00"/>
                              </a:highlight>
                            </a:rPr>
                            <a:t>A</a:t>
                          </a:r>
                        </a:p>
                      </a:txBody>
                      <a:tcPr/>
                    </a:tc>
                    <a:tc>
                      <a:txBody>
                        <a:bodyPr/>
                        <a:lstStyle/>
                        <a:p>
                          <a:r>
                            <a:rPr lang="en-US"/>
                            <a:t>{C,E,F}</a:t>
                          </a:r>
                        </a:p>
                      </a:txBody>
                      <a:tcPr/>
                    </a:tc>
                    <a:tc>
                      <a:txBody>
                        <a:bodyPr/>
                        <a:lstStyle/>
                        <a:p>
                          <a:r>
                            <a:rPr lang="en-US"/>
                            <a:t>{E,F,C}</a:t>
                          </a:r>
                        </a:p>
                      </a:txBody>
                      <a:tcPr/>
                    </a:tc>
                    <a:tc>
                      <a:txBody>
                        <a:bodyPr/>
                        <a:lstStyle/>
                        <a:p>
                          <a:r>
                            <a:rPr lang="en-US"/>
                            <a:t>{A}</a:t>
                          </a:r>
                        </a:p>
                      </a:txBody>
                      <a:tcPr/>
                    </a:tc>
                    <a:tc>
                      <a:txBody>
                        <a:bodyPr/>
                        <a:lstStyle/>
                        <a:p>
                          <a:endParaRPr lang="en-US"/>
                        </a:p>
                      </a:txBody>
                      <a:tcPr>
                        <a:blipFill>
                          <a:blip r:embed="rId4"/>
                          <a:stretch>
                            <a:fillRect l="-281761" t="-209701" r="-839" b="-402239"/>
                          </a:stretch>
                        </a:blipFill>
                      </a:tcPr>
                    </a:tc>
                    <a:extLst>
                      <a:ext uri="{0D108BD9-81ED-4DB2-BD59-A6C34878D82A}">
                        <a16:rowId xmlns:a16="http://schemas.microsoft.com/office/drawing/2014/main" val="3499380560"/>
                      </a:ext>
                    </a:extLst>
                  </a:tr>
                  <a:tr h="816741">
                    <a:tc>
                      <a:txBody>
                        <a:bodyPr/>
                        <a:lstStyle/>
                        <a:p>
                          <a:r>
                            <a:rPr lang="en-US"/>
                            <a:t>2</a:t>
                          </a:r>
                        </a:p>
                      </a:txBody>
                      <a:tcPr/>
                    </a:tc>
                    <a:tc>
                      <a:txBody>
                        <a:bodyPr/>
                        <a:lstStyle/>
                        <a:p>
                          <a:r>
                            <a:rPr lang="en-US">
                              <a:highlight>
                                <a:srgbClr val="FFFF00"/>
                              </a:highlight>
                            </a:rPr>
                            <a:t>E</a:t>
                          </a:r>
                        </a:p>
                      </a:txBody>
                      <a:tcPr/>
                    </a:tc>
                    <a:tc>
                      <a:txBody>
                        <a:bodyPr/>
                        <a:lstStyle/>
                        <a:p>
                          <a:r>
                            <a:rPr lang="en-US"/>
                            <a:t>{D,I,J}</a:t>
                          </a:r>
                        </a:p>
                      </a:txBody>
                      <a:tcPr/>
                    </a:tc>
                    <a:tc>
                      <a:txBody>
                        <a:bodyPr/>
                        <a:lstStyle/>
                        <a:p>
                          <a:r>
                            <a:rPr lang="en-US"/>
                            <a:t>{I,J,D,F,C}</a:t>
                          </a:r>
                        </a:p>
                      </a:txBody>
                      <a:tcPr/>
                    </a:tc>
                    <a:tc>
                      <a:txBody>
                        <a:bodyPr/>
                        <a:lstStyle/>
                        <a:p>
                          <a:r>
                            <a:rPr lang="en-US"/>
                            <a:t>{A,E}</a:t>
                          </a:r>
                        </a:p>
                      </a:txBody>
                      <a:tcPr/>
                    </a:tc>
                    <a:tc>
                      <a:txBody>
                        <a:bodyPr/>
                        <a:lstStyle/>
                        <a:p>
                          <a:endParaRPr lang="en-US"/>
                        </a:p>
                      </a:txBody>
                      <a:tcPr>
                        <a:blipFill>
                          <a:blip r:embed="rId4"/>
                          <a:stretch>
                            <a:fillRect l="-281761" t="-307407" r="-839" b="-299259"/>
                          </a:stretch>
                        </a:blipFill>
                      </a:tcPr>
                    </a:tc>
                    <a:extLst>
                      <a:ext uri="{0D108BD9-81ED-4DB2-BD59-A6C34878D82A}">
                        <a16:rowId xmlns:a16="http://schemas.microsoft.com/office/drawing/2014/main" val="1766249280"/>
                      </a:ext>
                    </a:extLst>
                  </a:tr>
                  <a:tr h="816741">
                    <a:tc>
                      <a:txBody>
                        <a:bodyPr/>
                        <a:lstStyle/>
                        <a:p>
                          <a:r>
                            <a:rPr lang="en-US"/>
                            <a:t>3</a:t>
                          </a:r>
                        </a:p>
                      </a:txBody>
                      <a:tcPr/>
                    </a:tc>
                    <a:tc>
                      <a:txBody>
                        <a:bodyPr/>
                        <a:lstStyle/>
                        <a:p>
                          <a:r>
                            <a:rPr lang="en-US"/>
                            <a:t>I</a:t>
                          </a:r>
                        </a:p>
                      </a:txBody>
                      <a:tcPr/>
                    </a:tc>
                    <a:tc>
                      <a:txBody>
                        <a:bodyPr/>
                        <a:lstStyle/>
                        <a:p>
                          <a:r>
                            <a:rPr lang="en-US"/>
                            <a:t>{B,E,J,G}</a:t>
                          </a:r>
                        </a:p>
                      </a:txBody>
                      <a:tcPr/>
                    </a:tc>
                    <a:tc>
                      <a:txBody>
                        <a:bodyPr/>
                        <a:lstStyle/>
                        <a:p>
                          <a:r>
                            <a:rPr lang="en-US"/>
                            <a:t>{J,D,B,F,G,C}</a:t>
                          </a:r>
                        </a:p>
                      </a:txBody>
                      <a:tcPr/>
                    </a:tc>
                    <a:tc>
                      <a:txBody>
                        <a:bodyPr/>
                        <a:lstStyle/>
                        <a:p>
                          <a:r>
                            <a:rPr lang="en-US"/>
                            <a:t>{A,E,I}</a:t>
                          </a:r>
                        </a:p>
                      </a:txBody>
                      <a:tcPr/>
                    </a:tc>
                    <a:tc>
                      <a:txBody>
                        <a:bodyPr/>
                        <a:lstStyle/>
                        <a:p>
                          <a:endParaRPr lang="en-US"/>
                        </a:p>
                      </a:txBody>
                      <a:tcPr>
                        <a:blipFill>
                          <a:blip r:embed="rId4"/>
                          <a:stretch>
                            <a:fillRect l="-281761" t="-410448" r="-839" b="-201493"/>
                          </a:stretch>
                        </a:blipFill>
                      </a:tcPr>
                    </a:tc>
                    <a:extLst>
                      <a:ext uri="{0D108BD9-81ED-4DB2-BD59-A6C34878D82A}">
                        <a16:rowId xmlns:a16="http://schemas.microsoft.com/office/drawing/2014/main" val="4006210152"/>
                      </a:ext>
                    </a:extLst>
                  </a:tr>
                  <a:tr h="816741">
                    <a:tc>
                      <a:txBody>
                        <a:bodyPr/>
                        <a:lstStyle/>
                        <a:p>
                          <a:r>
                            <a:rPr lang="en-US"/>
                            <a:t>4</a:t>
                          </a:r>
                        </a:p>
                      </a:txBody>
                      <a:tcPr/>
                    </a:tc>
                    <a:tc>
                      <a:txBody>
                        <a:bodyPr/>
                        <a:lstStyle/>
                        <a:p>
                          <a:r>
                            <a:rPr lang="en-US">
                              <a:highlight>
                                <a:srgbClr val="FFFF00"/>
                              </a:highlight>
                            </a:rPr>
                            <a:t>J</a:t>
                          </a:r>
                        </a:p>
                      </a:txBody>
                      <a:tcPr/>
                    </a:tc>
                    <a:tc>
                      <a:txBody>
                        <a:bodyPr/>
                        <a:lstStyle/>
                        <a:p>
                          <a:r>
                            <a:rPr lang="en-US">
                              <a:solidFill>
                                <a:schemeClr val="tx1"/>
                              </a:solidFill>
                            </a:rPr>
                            <a:t>{E,F,G,H,I}</a:t>
                          </a:r>
                        </a:p>
                      </a:txBody>
                      <a:tcPr/>
                    </a:tc>
                    <a:tc>
                      <a:txBody>
                        <a:bodyPr/>
                        <a:lstStyle/>
                        <a:p>
                          <a:r>
                            <a:rPr lang="en-US"/>
                            <a:t>{H,D,B,F,G,C}</a:t>
                          </a:r>
                        </a:p>
                      </a:txBody>
                      <a:tcPr/>
                    </a:tc>
                    <a:tc>
                      <a:txBody>
                        <a:bodyPr/>
                        <a:lstStyle/>
                        <a:p>
                          <a:r>
                            <a:rPr lang="en-US"/>
                            <a:t>{A,E,I,J}</a:t>
                          </a:r>
                        </a:p>
                      </a:txBody>
                      <a:tcPr/>
                    </a:tc>
                    <a:tc>
                      <a:txBody>
                        <a:bodyPr/>
                        <a:lstStyle/>
                        <a:p>
                          <a:endParaRPr lang="en-US"/>
                        </a:p>
                      </a:txBody>
                      <a:tcPr>
                        <a:blipFill>
                          <a:blip r:embed="rId4"/>
                          <a:stretch>
                            <a:fillRect l="-281761" t="-510448" r="-839" b="-101493"/>
                          </a:stretch>
                        </a:blipFill>
                      </a:tcPr>
                    </a:tc>
                    <a:extLst>
                      <a:ext uri="{0D108BD9-81ED-4DB2-BD59-A6C34878D82A}">
                        <a16:rowId xmlns:a16="http://schemas.microsoft.com/office/drawing/2014/main" val="2603076133"/>
                      </a:ext>
                    </a:extLst>
                  </a:tr>
                  <a:tr h="816741">
                    <a:tc>
                      <a:txBody>
                        <a:bodyPr/>
                        <a:lstStyle/>
                        <a:p>
                          <a:r>
                            <a:rPr lang="en-US"/>
                            <a:t>5</a:t>
                          </a:r>
                        </a:p>
                      </a:txBody>
                      <a:tcPr/>
                    </a:tc>
                    <a:tc>
                      <a:txBody>
                        <a:bodyPr/>
                        <a:lstStyle/>
                        <a:p>
                          <a:r>
                            <a:rPr lang="en-US">
                              <a:highlight>
                                <a:srgbClr val="FFFF00"/>
                              </a:highlight>
                            </a:rPr>
                            <a:t>H</a:t>
                          </a:r>
                        </a:p>
                      </a:txBody>
                      <a:tcPr/>
                    </a:tc>
                    <a:tc>
                      <a:txBody>
                        <a:bodyPr/>
                        <a:lstStyle/>
                        <a:p>
                          <a:r>
                            <a:rPr lang="en-US">
                              <a:solidFill>
                                <a:srgbClr val="FF0000"/>
                              </a:solidFill>
                            </a:rPr>
                            <a:t>TRUE</a:t>
                          </a:r>
                        </a:p>
                      </a:txBody>
                      <a:tcPr/>
                    </a:tc>
                    <a:tc>
                      <a:txBody>
                        <a:bodyPr/>
                        <a:lstStyle/>
                        <a:p>
                          <a:endParaRPr lang="en-US"/>
                        </a:p>
                      </a:txBody>
                      <a:tcPr/>
                    </a:tc>
                    <a:tc>
                      <a:txBody>
                        <a:bodyPr/>
                        <a:lstStyle/>
                        <a:p>
                          <a:endParaRPr lang="en-US"/>
                        </a:p>
                      </a:txBody>
                      <a:tcP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293385892"/>
                      </a:ext>
                    </a:extLst>
                  </a:tr>
                </a:tbl>
              </a:graphicData>
            </a:graphic>
          </p:graphicFrame>
        </mc:Fallback>
      </mc:AlternateContent>
      <p:sp>
        <p:nvSpPr>
          <p:cNvPr id="9" name="object 20">
            <a:extLst>
              <a:ext uri="{FF2B5EF4-FFF2-40B4-BE49-F238E27FC236}">
                <a16:creationId xmlns:a16="http://schemas.microsoft.com/office/drawing/2014/main" id="{1DD77C24-2146-F01C-FAAF-B764301171C5}"/>
              </a:ext>
            </a:extLst>
          </p:cNvPr>
          <p:cNvSpPr txBox="1"/>
          <p:nvPr/>
        </p:nvSpPr>
        <p:spPr>
          <a:xfrm>
            <a:off x="443277" y="9449419"/>
            <a:ext cx="11277600" cy="814838"/>
          </a:xfrm>
          <a:prstGeom prst="rect">
            <a:avLst/>
          </a:prstGeom>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solidFill>
                  <a:schemeClr val="bg1"/>
                </a:solidFill>
                <a:cs typeface="Source Sans Pro Light"/>
              </a:rPr>
              <a:t>A </a:t>
            </a:r>
            <a:r>
              <a:rPr lang="en-US" sz="4400" spc="-5">
                <a:solidFill>
                  <a:schemeClr val="bg1"/>
                </a:solidFill>
                <a:cs typeface="Source Sans Pro Light"/>
                <a:sym typeface="Wingdings" panose="05000000000000000000" pitchFamily="2" charset="2"/>
              </a:rPr>
              <a:t> E J H </a:t>
            </a:r>
            <a:endParaRPr lang="vi-VN" sz="4400" spc="-5">
              <a:solidFill>
                <a:schemeClr val="bg1"/>
              </a:solidFill>
              <a:cs typeface="Source Sans Pro Light"/>
            </a:endParaRPr>
          </a:p>
        </p:txBody>
      </p:sp>
    </p:spTree>
    <p:extLst>
      <p:ext uri="{BB962C8B-B14F-4D97-AF65-F5344CB8AC3E}">
        <p14:creationId xmlns:p14="http://schemas.microsoft.com/office/powerpoint/2010/main" val="15234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a:t>
            </a:r>
            <a:r>
              <a:rPr lang="en-US" sz="4800" spc="-10">
                <a:solidFill>
                  <a:srgbClr val="FFFFFF"/>
                </a:solidFill>
                <a:cs typeface="Source Sans Pro Light"/>
              </a:rPr>
              <a:t>4</a:t>
            </a:r>
            <a:r>
              <a:rPr lang="vi-VN" sz="4800" spc="-10">
                <a:solidFill>
                  <a:srgbClr val="FFFFFF"/>
                </a:solidFill>
                <a:cs typeface="Source Sans Pro Light"/>
              </a:rPr>
              <a:t>. CÁC PHƯƠNG PHÁP TÌM KIẾM HEURISTIC</a:t>
            </a:r>
            <a:endParaRPr lang="vi-VN" sz="4800" dirty="0">
              <a:cs typeface="Source Sans Pro Light"/>
            </a:endParaRPr>
          </a:p>
        </p:txBody>
      </p:sp>
      <p:sp>
        <p:nvSpPr>
          <p:cNvPr id="20" name="object 20"/>
          <p:cNvSpPr txBox="1"/>
          <p:nvPr/>
        </p:nvSpPr>
        <p:spPr>
          <a:xfrm>
            <a:off x="757564" y="2603500"/>
            <a:ext cx="16916400" cy="762381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t>Thuật giải BFS khá đơn giản. Tuy vậy, trên thực tế cũng như tìm kiếm theo chiều rộng và chiều sâu, hiếm khi ta dung BFS một cách trực tiếp. Thông thường, người ta thường dùng các phiên bản của BFS là AT, AKT và A*</a:t>
            </a:r>
          </a:p>
          <a:p>
            <a:pPr marL="583565" marR="5080" indent="-571500" algn="just">
              <a:lnSpc>
                <a:spcPct val="130000"/>
              </a:lnSpc>
              <a:buFont typeface="Wingdings" panose="05000000000000000000" pitchFamily="2" charset="2"/>
              <a:buChar char="§"/>
            </a:pPr>
            <a:r>
              <a:rPr lang="en-US" sz="4400" spc="-5"/>
              <a:t>Thông thường, trong các phương án tìm kiếm BFS. Độ tốt f của một trạng thái được tính dựa vào 2 giá trị </a:t>
            </a:r>
            <a:r>
              <a:rPr lang="en-US" sz="4400" b="1" spc="-5"/>
              <a:t>g</a:t>
            </a:r>
            <a:r>
              <a:rPr lang="en-US" sz="4400" spc="-5"/>
              <a:t> và </a:t>
            </a:r>
            <a:r>
              <a:rPr lang="en-US" sz="4400" b="1" spc="-5"/>
              <a:t>h’</a:t>
            </a:r>
            <a:r>
              <a:rPr lang="en-US" sz="4400" spc="-5"/>
              <a:t>. </a:t>
            </a:r>
          </a:p>
          <a:p>
            <a:pPr marL="1497965" marR="5080" lvl="2" indent="-571500" algn="just">
              <a:lnSpc>
                <a:spcPct val="130000"/>
              </a:lnSpc>
              <a:buFont typeface="Wingdings" panose="05000000000000000000" pitchFamily="2" charset="2"/>
              <a:buChar char="§"/>
            </a:pPr>
            <a:r>
              <a:rPr lang="en-US" sz="4000" spc="-5"/>
              <a:t>h’: ước lượng chi phí từ trạng thái hiện hành – trạng thái đích</a:t>
            </a:r>
          </a:p>
          <a:p>
            <a:pPr marL="1497965" marR="5080" lvl="2" indent="-571500" algn="just">
              <a:lnSpc>
                <a:spcPct val="130000"/>
              </a:lnSpc>
              <a:buFont typeface="Wingdings" panose="05000000000000000000" pitchFamily="2" charset="2"/>
              <a:buChar char="§"/>
            </a:pPr>
            <a:r>
              <a:rPr lang="en-US" sz="4000" spc="-5"/>
              <a:t>g: chiều dài đoạn đường đã đi từ trạng thái ban đầu đến trạng thái hiện tại (g là chi phí thực sự chứ không phải ước lượng)</a:t>
            </a:r>
            <a:endParaRPr lang="vi-VN" sz="4000" spc="-5"/>
          </a:p>
        </p:txBody>
      </p:sp>
      <p:sp>
        <p:nvSpPr>
          <p:cNvPr id="3" name="Freeform: Shape 2">
            <a:extLst>
              <a:ext uri="{FF2B5EF4-FFF2-40B4-BE49-F238E27FC236}">
                <a16:creationId xmlns:a16="http://schemas.microsoft.com/office/drawing/2014/main" id="{5A35C8CA-EC7D-38C1-C466-3E3510053E7C}"/>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en-US"/>
          </a:p>
        </p:txBody>
      </p:sp>
      <p:sp>
        <p:nvSpPr>
          <p:cNvPr id="5" name="object 20">
            <a:extLst>
              <a:ext uri="{FF2B5EF4-FFF2-40B4-BE49-F238E27FC236}">
                <a16:creationId xmlns:a16="http://schemas.microsoft.com/office/drawing/2014/main" id="{3F042C35-B62C-BAB3-0123-EA2CFC8E5BEF}"/>
              </a:ext>
            </a:extLst>
          </p:cNvPr>
          <p:cNvSpPr txBox="1"/>
          <p:nvPr/>
        </p:nvSpPr>
        <p:spPr>
          <a:xfrm>
            <a:off x="757564" y="1179062"/>
            <a:ext cx="17205792" cy="81483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Giải thuật AT (Algorithm for Tree)</a:t>
            </a:r>
            <a:endParaRPr lang="vi-VN" sz="4400" spc="-5">
              <a:cs typeface="Source Sans Pro Light"/>
            </a:endParaRPr>
          </a:p>
        </p:txBody>
      </p:sp>
    </p:spTree>
    <p:extLst>
      <p:ext uri="{BB962C8B-B14F-4D97-AF65-F5344CB8AC3E}">
        <p14:creationId xmlns:p14="http://schemas.microsoft.com/office/powerpoint/2010/main" val="80236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9411</TotalTime>
  <Words>11446</Words>
  <Application>Microsoft Macintosh PowerPoint</Application>
  <PresentationFormat>Custom</PresentationFormat>
  <Paragraphs>2143</Paragraphs>
  <Slides>68</Slides>
  <Notes>67</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85</cp:revision>
  <dcterms:created xsi:type="dcterms:W3CDTF">2023-06-02T10:09:28Z</dcterms:created>
  <dcterms:modified xsi:type="dcterms:W3CDTF">2023-10-04T15:20:18Z</dcterms:modified>
</cp:coreProperties>
</file>